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29"/>
  </p:notesMasterIdLst>
  <p:sldIdLst>
    <p:sldId id="259" r:id="rId4"/>
    <p:sldId id="258" r:id="rId5"/>
    <p:sldId id="2938" r:id="rId6"/>
    <p:sldId id="2956" r:id="rId7"/>
    <p:sldId id="2957" r:id="rId8"/>
    <p:sldId id="2960" r:id="rId9"/>
    <p:sldId id="2959" r:id="rId10"/>
    <p:sldId id="2953" r:id="rId11"/>
    <p:sldId id="2961" r:id="rId12"/>
    <p:sldId id="2939" r:id="rId13"/>
    <p:sldId id="2940" r:id="rId14"/>
    <p:sldId id="2942" r:id="rId15"/>
    <p:sldId id="2941" r:id="rId16"/>
    <p:sldId id="2943" r:id="rId17"/>
    <p:sldId id="2944" r:id="rId18"/>
    <p:sldId id="2945" r:id="rId19"/>
    <p:sldId id="2946" r:id="rId20"/>
    <p:sldId id="2947" r:id="rId21"/>
    <p:sldId id="2948" r:id="rId22"/>
    <p:sldId id="2952" r:id="rId23"/>
    <p:sldId id="2962" r:id="rId24"/>
    <p:sldId id="2958" r:id="rId25"/>
    <p:sldId id="2955" r:id="rId26"/>
    <p:sldId id="2949" r:id="rId27"/>
    <p:sldId id="2936" r:id="rId2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E3B1B0-B5D7-4AFC-867D-900D426FCD8B}">
          <p14:sldIdLst>
            <p14:sldId id="259"/>
          </p14:sldIdLst>
        </p14:section>
        <p14:section name="Untitled Section" id="{E1565856-F0EA-41B7-9C2B-A599E79840BC}">
          <p14:sldIdLst>
            <p14:sldId id="258"/>
            <p14:sldId id="2938"/>
            <p14:sldId id="2956"/>
            <p14:sldId id="2957"/>
            <p14:sldId id="2960"/>
            <p14:sldId id="2959"/>
            <p14:sldId id="2953"/>
            <p14:sldId id="2961"/>
            <p14:sldId id="2939"/>
            <p14:sldId id="2940"/>
            <p14:sldId id="2942"/>
            <p14:sldId id="2941"/>
            <p14:sldId id="2943"/>
            <p14:sldId id="2944"/>
            <p14:sldId id="2945"/>
            <p14:sldId id="2946"/>
            <p14:sldId id="2947"/>
            <p14:sldId id="2948"/>
            <p14:sldId id="2952"/>
            <p14:sldId id="2962"/>
            <p14:sldId id="2958"/>
            <p14:sldId id="2955"/>
            <p14:sldId id="2949"/>
            <p14:sldId id="29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génio Alberto Macumbe" initials="EAM" lastIdx="1" clrIdx="0">
    <p:extLst>
      <p:ext uri="{19B8F6BF-5375-455C-9EA6-DF929625EA0E}">
        <p15:presenceInfo xmlns:p15="http://schemas.microsoft.com/office/powerpoint/2012/main" userId="Eugénio Alberto Macumb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78" autoAdjust="0"/>
    <p:restoredTop sz="92299"/>
  </p:normalViewPr>
  <p:slideViewPr>
    <p:cSldViewPr snapToGrid="0">
      <p:cViewPr varScale="1">
        <p:scale>
          <a:sx n="68" d="100"/>
          <a:sy n="68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810D7-4526-4F78-BDC2-23553BC794BF}" type="datetimeFigureOut">
              <a:rPr lang="pt-PT" smtClean="0"/>
              <a:t>09/08/2026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7B1A6-DC32-42E6-A004-8BAF90B67B1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0537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3.3. </a:t>
            </a:r>
            <a:r>
              <a:rPr lang="pt-PT" sz="1400" b="1" kern="0" dirty="0">
                <a:solidFill>
                  <a:prstClr val="black"/>
                </a:solidFill>
              </a:rPr>
              <a:t>Principais Componentes </a:t>
            </a:r>
            <a:endParaRPr kumimoji="0" lang="pt-PT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Infraestrutura Central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 Cluster de Servidores Centrais</a:t>
            </a: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 nós em configuração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activo-activo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(alta disponibilidade)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Registo de Serviços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PostgreSQL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14+ com replicação em tempo real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Infraestrutura PKI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EJBCA 7.x integrado com a PKI Nacional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Plataforma de Monitoria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Elastic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Stack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8.x com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dashboards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em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Grafana</a:t>
            </a: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5. Gestão de Configuração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Implementação automatizada baseada em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Ansible</a:t>
            </a: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3.4. Componentes Distribuídos (Por Membro)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 Servidores de Segurança</a:t>
            </a: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X-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7.x em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Ubuntu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22.04 LTS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Adaptadores de Serviços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Suporte a REST, SOAP e JSON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Monitoria Local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Exportadores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Prometheus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para recolha de métricas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Fila de Mensagens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Apache </a:t>
            </a:r>
            <a:r>
              <a:rPr kumimoji="0" lang="pt-P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ActiveMQ</a:t>
            </a:r>
            <a:r>
              <a:rPr kumimoji="0" lang="pt-PT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Artemis 2.31+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endParaRPr lang="pt-PT" dirty="0"/>
          </a:p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7B1A6-DC32-42E6-A004-8BAF90B67B12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75603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56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85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4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13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15D335D-5456-4F82-8840-1850BEDF4BD1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85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31A118F-8F7C-40B8-8DFA-28D8D1FE2D99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48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1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8FF1FCB-3D1A-4248-8685-26A74AAE247D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225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5"/>
          </a:xfrm>
          <a:prstGeom prst="rect">
            <a:avLst/>
          </a:prstGeom>
        </p:spPr>
        <p:txBody>
          <a:bodyPr lIns="99340" tIns="49670" rIns="99340" bIns="49670"/>
          <a:lstStyle/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99340" tIns="49670" rIns="99340" bIns="4967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56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85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4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13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F07F-DA79-427B-B0DF-E8CA5372704A}" type="datetime1">
              <a:rPr lang="en-US" smtClean="0"/>
              <a:t>8/9/2026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5119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340" tIns="49670" rIns="99340" bIns="49670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lIns="99340" tIns="49670" rIns="99340" bIns="4967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88F2-1729-478C-BA61-BC5B9C058566}" type="datetime1">
              <a:rPr lang="en-US" smtClean="0"/>
              <a:t>8/9/2026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3668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  <a:prstGeom prst="rect">
            <a:avLst/>
          </a:prstGeom>
        </p:spPr>
        <p:txBody>
          <a:bodyPr lIns="99340" tIns="49670" rIns="99340" bIns="49670" anchor="t"/>
          <a:lstStyle>
            <a:lvl1pPr algn="l">
              <a:defRPr sz="4018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  <a:prstGeom prst="rect">
            <a:avLst/>
          </a:prstGeom>
        </p:spPr>
        <p:txBody>
          <a:bodyPr lIns="99340" tIns="49670" rIns="99340" bIns="49670" anchor="b"/>
          <a:lstStyle>
            <a:lvl1pPr marL="0" indent="0">
              <a:buNone/>
              <a:defRPr sz="2056">
                <a:solidFill>
                  <a:schemeClr val="tx1">
                    <a:tint val="75000"/>
                  </a:schemeClr>
                </a:solidFill>
              </a:defRPr>
            </a:lvl1pPr>
            <a:lvl2pPr marL="464168" indent="0">
              <a:buNone/>
              <a:defRPr sz="1869">
                <a:solidFill>
                  <a:schemeClr val="tx1">
                    <a:tint val="75000"/>
                  </a:schemeClr>
                </a:solidFill>
              </a:defRPr>
            </a:lvl2pPr>
            <a:lvl3pPr marL="928336" indent="0">
              <a:buNone/>
              <a:defRPr sz="1589">
                <a:solidFill>
                  <a:schemeClr val="tx1">
                    <a:tint val="75000"/>
                  </a:schemeClr>
                </a:solidFill>
              </a:defRPr>
            </a:lvl3pPr>
            <a:lvl4pPr marL="1392504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4pPr>
            <a:lvl5pPr marL="1856672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5pPr>
            <a:lvl6pPr marL="2320840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6pPr>
            <a:lvl7pPr marL="2785008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7pPr>
            <a:lvl8pPr marL="3249177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8pPr>
            <a:lvl9pPr marL="3713345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CC6E-6FFE-4802-8E2E-3B561AA4BBE7}" type="datetime1">
              <a:rPr lang="en-US" smtClean="0"/>
              <a:t>8/9/2026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566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340" tIns="49670" rIns="99340" bIns="49670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BC4C-2883-4C99-BCC1-3566E1B7F112}" type="datetime1">
              <a:rPr lang="en-US" smtClean="0"/>
              <a:t>8/9/2026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6512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  <a:prstGeom prst="rect">
            <a:avLst/>
          </a:prstGeom>
        </p:spPr>
        <p:txBody>
          <a:bodyPr lIns="99340" tIns="49670" rIns="99340" bIns="49670"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6"/>
            <a:ext cx="5386917" cy="3951288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lIns="99340" tIns="49670" rIns="99340" bIns="49670"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6"/>
            <a:ext cx="5389033" cy="3951288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9FEDF-5878-42FA-9628-E0CE5F2F952D}" type="datetime1">
              <a:rPr lang="en-US" smtClean="0"/>
              <a:t>8/9/2026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3413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340" tIns="49670" rIns="99340" bIns="49670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35-271D-4894-8F1F-35D1A7254EC8}" type="datetime1">
              <a:rPr lang="en-US" smtClean="0"/>
              <a:t>8/9/2026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870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C264F-3245-45A7-AAF3-B5571EC11AE4}" type="datetime1">
              <a:rPr lang="en-US" smtClean="0"/>
              <a:t>8/9/2026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1555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lIns="99340" tIns="49670" rIns="99340" bIns="49670" anchor="b"/>
          <a:lstStyle>
            <a:lvl1pPr algn="l">
              <a:defRPr sz="2056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0"/>
            <a:ext cx="6815666" cy="5853113"/>
          </a:xfrm>
          <a:prstGeom prst="rect">
            <a:avLst/>
          </a:prstGeom>
        </p:spPr>
        <p:txBody>
          <a:bodyPr lIns="99340" tIns="49670" rIns="99340" bIns="49670"/>
          <a:lstStyle>
            <a:lvl1pPr>
              <a:defRPr sz="3271"/>
            </a:lvl1pPr>
            <a:lvl2pPr>
              <a:defRPr sz="2804"/>
            </a:lvl2pPr>
            <a:lvl3pPr>
              <a:defRPr sz="2430"/>
            </a:lvl3pPr>
            <a:lvl4pPr>
              <a:defRPr sz="2056"/>
            </a:lvl4pPr>
            <a:lvl5pPr>
              <a:defRPr sz="2056"/>
            </a:lvl5pPr>
            <a:lvl6pPr>
              <a:defRPr sz="2056"/>
            </a:lvl6pPr>
            <a:lvl7pPr>
              <a:defRPr sz="2056"/>
            </a:lvl7pPr>
            <a:lvl8pPr>
              <a:defRPr sz="2056"/>
            </a:lvl8pPr>
            <a:lvl9pPr>
              <a:defRPr sz="20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 lIns="99340" tIns="49670" rIns="99340" bIns="49670"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D04B-F262-4F99-BDB6-8C93AB807756}" type="datetime1">
              <a:rPr lang="en-US" smtClean="0"/>
              <a:t>8/9/2026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264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7A0B035-7CE7-4C7B-AE43-E80E1A04DA34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202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lIns="99340" tIns="49670" rIns="99340" bIns="49670" anchor="b"/>
          <a:lstStyle>
            <a:lvl1pPr algn="l">
              <a:defRPr sz="2056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 lIns="99340" tIns="49670" rIns="99340" bIns="49670"/>
          <a:lstStyle>
            <a:lvl1pPr marL="0" indent="0">
              <a:buNone/>
              <a:defRPr sz="3271"/>
            </a:lvl1pPr>
            <a:lvl2pPr marL="464168" indent="0">
              <a:buNone/>
              <a:defRPr sz="2804"/>
            </a:lvl2pPr>
            <a:lvl3pPr marL="928336" indent="0">
              <a:buNone/>
              <a:defRPr sz="2430"/>
            </a:lvl3pPr>
            <a:lvl4pPr marL="1392504" indent="0">
              <a:buNone/>
              <a:defRPr sz="2056"/>
            </a:lvl4pPr>
            <a:lvl5pPr marL="1856672" indent="0">
              <a:buNone/>
              <a:defRPr sz="2056"/>
            </a:lvl5pPr>
            <a:lvl6pPr marL="2320840" indent="0">
              <a:buNone/>
              <a:defRPr sz="2056"/>
            </a:lvl6pPr>
            <a:lvl7pPr marL="2785008" indent="0">
              <a:buNone/>
              <a:defRPr sz="2056"/>
            </a:lvl7pPr>
            <a:lvl8pPr marL="3249177" indent="0">
              <a:buNone/>
              <a:defRPr sz="2056"/>
            </a:lvl8pPr>
            <a:lvl9pPr marL="3713345" indent="0">
              <a:buNone/>
              <a:defRPr sz="2056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 lIns="99340" tIns="49670" rIns="99340" bIns="49670"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F719-5C00-4002-9E9E-DD6704BEAE45}" type="datetime1">
              <a:rPr lang="en-US" smtClean="0"/>
              <a:t>8/9/2026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12613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340" tIns="49670" rIns="99340" bIns="49670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 lIns="99340" tIns="49670" rIns="99340" bIns="4967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CED21-8C17-48AE-9100-7551B2981940}" type="datetime1">
              <a:rPr lang="en-US" smtClean="0"/>
              <a:t>8/9/2026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5766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1" cy="5851525"/>
          </a:xfrm>
          <a:prstGeom prst="rect">
            <a:avLst/>
          </a:prstGeom>
        </p:spPr>
        <p:txBody>
          <a:bodyPr vert="eaVert" lIns="99340" tIns="49670" rIns="99340" bIns="49670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39"/>
            <a:ext cx="8026400" cy="5851525"/>
          </a:xfrm>
          <a:prstGeom prst="rect">
            <a:avLst/>
          </a:prstGeom>
        </p:spPr>
        <p:txBody>
          <a:bodyPr vert="eaVert" lIns="99340" tIns="49670" rIns="99340" bIns="4967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4A5F-2509-4E6E-A63D-7309FD3BE86B}" type="datetime1">
              <a:rPr lang="en-US" smtClean="0"/>
              <a:t>8/9/2026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5306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56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85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49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13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70CAE3-9CAE-0B4D-90FF-8CD3804C7B32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4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6217758-5ECC-A048-8DCB-2E63E613D6EF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799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18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56">
                <a:solidFill>
                  <a:schemeClr val="tx1">
                    <a:tint val="75000"/>
                  </a:schemeClr>
                </a:solidFill>
              </a:defRPr>
            </a:lvl1pPr>
            <a:lvl2pPr marL="464168" indent="0">
              <a:buNone/>
              <a:defRPr sz="1869">
                <a:solidFill>
                  <a:schemeClr val="tx1">
                    <a:tint val="75000"/>
                  </a:schemeClr>
                </a:solidFill>
              </a:defRPr>
            </a:lvl2pPr>
            <a:lvl3pPr marL="928336" indent="0">
              <a:buNone/>
              <a:defRPr sz="1589">
                <a:solidFill>
                  <a:schemeClr val="tx1">
                    <a:tint val="75000"/>
                  </a:schemeClr>
                </a:solidFill>
              </a:defRPr>
            </a:lvl3pPr>
            <a:lvl4pPr marL="1392504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4pPr>
            <a:lvl5pPr marL="1856672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5pPr>
            <a:lvl6pPr marL="2320840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6pPr>
            <a:lvl7pPr marL="2785008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7pPr>
            <a:lvl8pPr marL="3249177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8pPr>
            <a:lvl9pPr marL="3713345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F0CCD49-2D2E-C343-BEEE-03A9C7EF19EE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8118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EBFBB3D-BD99-5E4E-87AC-C6850F28BDB5}" type="datetime1">
              <a:rPr lang="en-US" smtClean="0"/>
              <a:t>8/9/2026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964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1" y="2174876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6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8719777-FAF4-8E4A-93E5-440D4E19322C}" type="datetime1">
              <a:rPr lang="en-US" smtClean="0"/>
              <a:t>8/9/2026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9385" y="29594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9949D24-221D-FB48-A3EA-7C2C058FED83}" type="datetime1">
              <a:rPr lang="en-US" smtClean="0"/>
              <a:t>8/9/2026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656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1133" y="-107950"/>
            <a:ext cx="10028767" cy="1311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1135" y="1196976"/>
            <a:ext cx="10799233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3"/>
          <p:cNvSpPr txBox="1">
            <a:spLocks noChangeArrowheads="1"/>
          </p:cNvSpPr>
          <p:nvPr userDrawn="1"/>
        </p:nvSpPr>
        <p:spPr>
          <a:xfrm>
            <a:off x="518584" y="6381751"/>
            <a:ext cx="2798234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l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1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 userDrawn="1"/>
        </p:nvSpPr>
        <p:spPr>
          <a:xfrm>
            <a:off x="2974764" y="6366256"/>
            <a:ext cx="6415873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15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Instituto Nacional de Tecnologias de Informação e Comunicação - INTIC</a:t>
            </a:r>
          </a:p>
        </p:txBody>
      </p:sp>
      <p:sp>
        <p:nvSpPr>
          <p:cNvPr id="9" name="Rectangle 5"/>
          <p:cNvSpPr txBox="1">
            <a:spLocks noChangeArrowheads="1"/>
          </p:cNvSpPr>
          <p:nvPr userDrawn="1"/>
        </p:nvSpPr>
        <p:spPr>
          <a:xfrm>
            <a:off x="9309101" y="6381751"/>
            <a:ext cx="2135717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E4648A-462B-4612-AFA7-77B170A2F3B1}" type="slidenum">
              <a:rPr kumimoji="0" lang="en-US" sz="1215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28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1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918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18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56">
                <a:solidFill>
                  <a:schemeClr val="tx1">
                    <a:tint val="75000"/>
                  </a:schemeClr>
                </a:solidFill>
              </a:defRPr>
            </a:lvl1pPr>
            <a:lvl2pPr marL="464168" indent="0">
              <a:buNone/>
              <a:defRPr sz="1869">
                <a:solidFill>
                  <a:schemeClr val="tx1">
                    <a:tint val="75000"/>
                  </a:schemeClr>
                </a:solidFill>
              </a:defRPr>
            </a:lvl2pPr>
            <a:lvl3pPr marL="928336" indent="0">
              <a:buNone/>
              <a:defRPr sz="1589">
                <a:solidFill>
                  <a:schemeClr val="tx1">
                    <a:tint val="75000"/>
                  </a:schemeClr>
                </a:solidFill>
              </a:defRPr>
            </a:lvl3pPr>
            <a:lvl4pPr marL="1392504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4pPr>
            <a:lvl5pPr marL="1856672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5pPr>
            <a:lvl6pPr marL="2320840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6pPr>
            <a:lvl7pPr marL="2785008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7pPr>
            <a:lvl8pPr marL="3249177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8pPr>
            <a:lvl9pPr marL="3713345" indent="0">
              <a:buNone/>
              <a:defRPr sz="14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9AC1612-8F80-4206-8B92-88CCAFAFCD4A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94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5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3050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71"/>
            </a:lvl1pPr>
            <a:lvl2pPr>
              <a:defRPr sz="2804"/>
            </a:lvl2pPr>
            <a:lvl3pPr>
              <a:defRPr sz="2430"/>
            </a:lvl3pPr>
            <a:lvl4pPr>
              <a:defRPr sz="2056"/>
            </a:lvl4pPr>
            <a:lvl5pPr>
              <a:defRPr sz="2056"/>
            </a:lvl5pPr>
            <a:lvl6pPr>
              <a:defRPr sz="2056"/>
            </a:lvl6pPr>
            <a:lvl7pPr>
              <a:defRPr sz="2056"/>
            </a:lvl7pPr>
            <a:lvl8pPr>
              <a:defRPr sz="2056"/>
            </a:lvl8pPr>
            <a:lvl9pPr>
              <a:defRPr sz="205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A67B018-178C-9F47-9129-E5C2A5555C00}" type="datetime1">
              <a:rPr lang="en-US" smtClean="0"/>
              <a:t>8/9/2026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665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5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71"/>
            </a:lvl1pPr>
            <a:lvl2pPr marL="464168" indent="0">
              <a:buNone/>
              <a:defRPr sz="2804"/>
            </a:lvl2pPr>
            <a:lvl3pPr marL="928336" indent="0">
              <a:buNone/>
              <a:defRPr sz="2430"/>
            </a:lvl3pPr>
            <a:lvl4pPr marL="1392504" indent="0">
              <a:buNone/>
              <a:defRPr sz="2056"/>
            </a:lvl4pPr>
            <a:lvl5pPr marL="1856672" indent="0">
              <a:buNone/>
              <a:defRPr sz="2056"/>
            </a:lvl5pPr>
            <a:lvl6pPr marL="2320840" indent="0">
              <a:buNone/>
              <a:defRPr sz="2056"/>
            </a:lvl6pPr>
            <a:lvl7pPr marL="2785008" indent="0">
              <a:buNone/>
              <a:defRPr sz="2056"/>
            </a:lvl7pPr>
            <a:lvl8pPr marL="3249177" indent="0">
              <a:buNone/>
              <a:defRPr sz="2056"/>
            </a:lvl8pPr>
            <a:lvl9pPr marL="3713345" indent="0">
              <a:buNone/>
              <a:defRPr sz="205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0B7E4FB-19CC-E046-93EE-2275A0156E14}" type="datetime1">
              <a:rPr lang="en-US" smtClean="0"/>
              <a:t>8/9/2026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70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C040BE1-D965-824C-B6B9-282B5D927C3A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393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1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720C4FA-5223-414A-8A32-B85BE33A4E8E}" type="datetime1">
              <a:rPr lang="en-US" smtClean="0"/>
              <a:t>8/9/2026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8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4"/>
            </a:lvl1pPr>
            <a:lvl2pPr>
              <a:defRPr sz="2430"/>
            </a:lvl2pPr>
            <a:lvl3pPr>
              <a:defRPr sz="2056"/>
            </a:lvl3pPr>
            <a:lvl4pPr>
              <a:defRPr sz="1869"/>
            </a:lvl4pPr>
            <a:lvl5pPr>
              <a:defRPr sz="1869"/>
            </a:lvl5pPr>
            <a:lvl6pPr>
              <a:defRPr sz="1869"/>
            </a:lvl6pPr>
            <a:lvl7pPr>
              <a:defRPr sz="1869"/>
            </a:lvl7pPr>
            <a:lvl8pPr>
              <a:defRPr sz="1869"/>
            </a:lvl8pPr>
            <a:lvl9pPr>
              <a:defRPr sz="186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85A75C2-C396-4B5E-A05D-D8F5E4BDF1C1}" type="datetime1">
              <a:rPr lang="en-US" smtClean="0"/>
              <a:t>8/9/2026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9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1" y="2174876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30" b="1"/>
            </a:lvl1pPr>
            <a:lvl2pPr marL="464168" indent="0">
              <a:buNone/>
              <a:defRPr sz="2056" b="1"/>
            </a:lvl2pPr>
            <a:lvl3pPr marL="928336" indent="0">
              <a:buNone/>
              <a:defRPr sz="1869" b="1"/>
            </a:lvl3pPr>
            <a:lvl4pPr marL="1392504" indent="0">
              <a:buNone/>
              <a:defRPr sz="1589" b="1"/>
            </a:lvl4pPr>
            <a:lvl5pPr marL="1856672" indent="0">
              <a:buNone/>
              <a:defRPr sz="1589" b="1"/>
            </a:lvl5pPr>
            <a:lvl6pPr marL="2320840" indent="0">
              <a:buNone/>
              <a:defRPr sz="1589" b="1"/>
            </a:lvl6pPr>
            <a:lvl7pPr marL="2785008" indent="0">
              <a:buNone/>
              <a:defRPr sz="1589" b="1"/>
            </a:lvl7pPr>
            <a:lvl8pPr marL="3249177" indent="0">
              <a:buNone/>
              <a:defRPr sz="1589" b="1"/>
            </a:lvl8pPr>
            <a:lvl9pPr marL="3713345" indent="0">
              <a:buNone/>
              <a:defRPr sz="1589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6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30"/>
            </a:lvl1pPr>
            <a:lvl2pPr>
              <a:defRPr sz="2056"/>
            </a:lvl2pPr>
            <a:lvl3pPr>
              <a:defRPr sz="1869"/>
            </a:lvl3pPr>
            <a:lvl4pPr>
              <a:defRPr sz="1589"/>
            </a:lvl4pPr>
            <a:lvl5pPr>
              <a:defRPr sz="1589"/>
            </a:lvl5pPr>
            <a:lvl6pPr>
              <a:defRPr sz="1589"/>
            </a:lvl6pPr>
            <a:lvl7pPr>
              <a:defRPr sz="1589"/>
            </a:lvl7pPr>
            <a:lvl8pPr>
              <a:defRPr sz="1589"/>
            </a:lvl8pPr>
            <a:lvl9pPr>
              <a:defRPr sz="1589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532DE2A-4F93-4B1B-A003-127EDED3A752}" type="datetime1">
              <a:rPr lang="en-US" smtClean="0"/>
              <a:t>8/9/2026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41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9385" y="29594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C696BE6-39D4-463A-8817-29D13505F2F0}" type="datetime1">
              <a:rPr lang="en-US" smtClean="0"/>
              <a:t>8/9/2026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1133" y="-107950"/>
            <a:ext cx="10028767" cy="1311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1135" y="1196976"/>
            <a:ext cx="10799233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3"/>
          <p:cNvSpPr txBox="1">
            <a:spLocks noChangeArrowheads="1"/>
          </p:cNvSpPr>
          <p:nvPr userDrawn="1"/>
        </p:nvSpPr>
        <p:spPr>
          <a:xfrm>
            <a:off x="518584" y="6381751"/>
            <a:ext cx="2798234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l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1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 userDrawn="1"/>
        </p:nvSpPr>
        <p:spPr>
          <a:xfrm>
            <a:off x="2974764" y="6366256"/>
            <a:ext cx="6415873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15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Instituto Nacional de Tecnologias de Informação e Comunicação - INTIC</a:t>
            </a:r>
          </a:p>
        </p:txBody>
      </p:sp>
      <p:sp>
        <p:nvSpPr>
          <p:cNvPr id="9" name="Rectangle 5"/>
          <p:cNvSpPr txBox="1">
            <a:spLocks noChangeArrowheads="1"/>
          </p:cNvSpPr>
          <p:nvPr userDrawn="1"/>
        </p:nvSpPr>
        <p:spPr>
          <a:xfrm>
            <a:off x="9309101" y="6381751"/>
            <a:ext cx="2135717" cy="474663"/>
          </a:xfrm>
          <a:prstGeom prst="rect">
            <a:avLst/>
          </a:prstGeom>
          <a:ln/>
        </p:spPr>
        <p:txBody>
          <a:bodyPr vert="horz" lIns="92829" tIns="46415" rIns="92829" bIns="46415" rtlCol="0" anchor="ctr"/>
          <a:lstStyle>
            <a:lvl1pPr>
              <a:defRPr/>
            </a:lvl1pPr>
          </a:lstStyle>
          <a:p>
            <a:pPr marL="0" marR="0" lvl="0" indent="0" algn="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E4648A-462B-4612-AFA7-77B170A2F3B1}" type="slidenum">
              <a:rPr kumimoji="0" lang="en-US" sz="1215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28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1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30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5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3050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71"/>
            </a:lvl1pPr>
            <a:lvl2pPr>
              <a:defRPr sz="2804"/>
            </a:lvl2pPr>
            <a:lvl3pPr>
              <a:defRPr sz="2430"/>
            </a:lvl3pPr>
            <a:lvl4pPr>
              <a:defRPr sz="2056"/>
            </a:lvl4pPr>
            <a:lvl5pPr>
              <a:defRPr sz="2056"/>
            </a:lvl5pPr>
            <a:lvl6pPr>
              <a:defRPr sz="2056"/>
            </a:lvl6pPr>
            <a:lvl7pPr>
              <a:defRPr sz="2056"/>
            </a:lvl7pPr>
            <a:lvl8pPr>
              <a:defRPr sz="2056"/>
            </a:lvl8pPr>
            <a:lvl9pPr>
              <a:defRPr sz="205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DDC4E28-D64E-46D6-BE11-DF21D9D6AFD3}" type="datetime1">
              <a:rPr lang="en-US" smtClean="0"/>
              <a:t>8/9/2026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66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5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71"/>
            </a:lvl1pPr>
            <a:lvl2pPr marL="464168" indent="0">
              <a:buNone/>
              <a:defRPr sz="2804"/>
            </a:lvl2pPr>
            <a:lvl3pPr marL="928336" indent="0">
              <a:buNone/>
              <a:defRPr sz="2430"/>
            </a:lvl3pPr>
            <a:lvl4pPr marL="1392504" indent="0">
              <a:buNone/>
              <a:defRPr sz="2056"/>
            </a:lvl4pPr>
            <a:lvl5pPr marL="1856672" indent="0">
              <a:buNone/>
              <a:defRPr sz="2056"/>
            </a:lvl5pPr>
            <a:lvl6pPr marL="2320840" indent="0">
              <a:buNone/>
              <a:defRPr sz="2056"/>
            </a:lvl6pPr>
            <a:lvl7pPr marL="2785008" indent="0">
              <a:buNone/>
              <a:defRPr sz="2056"/>
            </a:lvl7pPr>
            <a:lvl8pPr marL="3249177" indent="0">
              <a:buNone/>
              <a:defRPr sz="2056"/>
            </a:lvl8pPr>
            <a:lvl9pPr marL="3713345" indent="0">
              <a:buNone/>
              <a:defRPr sz="205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2"/>
            </a:lvl1pPr>
            <a:lvl2pPr marL="464168" indent="0">
              <a:buNone/>
              <a:defRPr sz="1215"/>
            </a:lvl2pPr>
            <a:lvl3pPr marL="928336" indent="0">
              <a:buNone/>
              <a:defRPr sz="1028"/>
            </a:lvl3pPr>
            <a:lvl4pPr marL="1392504" indent="0">
              <a:buNone/>
              <a:defRPr sz="935"/>
            </a:lvl4pPr>
            <a:lvl5pPr marL="1856672" indent="0">
              <a:buNone/>
              <a:defRPr sz="935"/>
            </a:lvl5pPr>
            <a:lvl6pPr marL="2320840" indent="0">
              <a:buNone/>
              <a:defRPr sz="935"/>
            </a:lvl6pPr>
            <a:lvl7pPr marL="2785008" indent="0">
              <a:buNone/>
              <a:defRPr sz="935"/>
            </a:lvl7pPr>
            <a:lvl8pPr marL="3249177" indent="0">
              <a:buNone/>
              <a:defRPr sz="935"/>
            </a:lvl8pPr>
            <a:lvl9pPr marL="3713345" indent="0">
              <a:buNone/>
              <a:defRPr sz="93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131A213-8490-4BAA-9B76-158A6CE8A86C}" type="datetime1">
              <a:rPr lang="en-US" smtClean="0"/>
              <a:t>8/9/2026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BE1B51E-C877-4DF7-B2EF-3FEF641759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17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269735" y="723183"/>
            <a:ext cx="11652531" cy="0"/>
          </a:xfrm>
          <a:prstGeom prst="line">
            <a:avLst/>
          </a:prstGeom>
          <a:ln>
            <a:solidFill>
              <a:srgbClr val="9A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1" y="6381750"/>
            <a:ext cx="12191999" cy="476250"/>
          </a:xfrm>
          <a:prstGeom prst="rect">
            <a:avLst/>
          </a:prstGeom>
          <a:gradFill rotWithShape="0">
            <a:gsLst>
              <a:gs pos="0">
                <a:srgbClr val="EF0319"/>
              </a:gs>
              <a:gs pos="100000">
                <a:srgbClr val="6F010C"/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F020F"/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PT" sz="1682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l">
              <a:defRPr sz="1215">
                <a:solidFill>
                  <a:schemeClr val="bg1"/>
                </a:solidFill>
              </a:defRPr>
            </a:lvl1pPr>
          </a:lstStyle>
          <a:p>
            <a:fld id="{4B48A965-005C-42AA-831F-79AE2ED27A50}" type="datetime1">
              <a:rPr lang="en-US" smtClean="0"/>
              <a:t>8/9/2026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ctr">
              <a:defRPr sz="1215">
                <a:solidFill>
                  <a:schemeClr val="bg1"/>
                </a:solidFill>
              </a:defRPr>
            </a:lvl1pPr>
          </a:lstStyle>
          <a:p>
            <a:endParaRPr lang="pt-PT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r">
              <a:defRPr sz="1215">
                <a:solidFill>
                  <a:schemeClr val="bg1"/>
                </a:solidFill>
              </a:defRPr>
            </a:lvl1pPr>
          </a:lstStyle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"/>
            <a:ext cx="12192000" cy="72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/>
          <p:nvPr userDrawn="1"/>
        </p:nvGrpSpPr>
        <p:grpSpPr>
          <a:xfrm>
            <a:off x="11089942" y="46727"/>
            <a:ext cx="739843" cy="569646"/>
            <a:chOff x="8756650" y="50005"/>
            <a:chExt cx="609600" cy="609600"/>
          </a:xfrm>
        </p:grpSpPr>
        <p:sp>
          <p:nvSpPr>
            <p:cNvPr id="3" name="Oval 2"/>
            <p:cNvSpPr/>
            <p:nvPr userDrawn="1"/>
          </p:nvSpPr>
          <p:spPr>
            <a:xfrm>
              <a:off x="8799694" y="98005"/>
              <a:ext cx="523511" cy="5334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PT" sz="1682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6650" y="50005"/>
              <a:ext cx="609600" cy="609600"/>
            </a:xfrm>
            <a:prstGeom prst="rect">
              <a:avLst/>
            </a:prstGeom>
          </p:spPr>
        </p:pic>
      </p:grpSp>
      <p:sp>
        <p:nvSpPr>
          <p:cNvPr id="13" name="Retângulo 11"/>
          <p:cNvSpPr/>
          <p:nvPr userDrawn="1"/>
        </p:nvSpPr>
        <p:spPr>
          <a:xfrm>
            <a:off x="636814" y="330548"/>
            <a:ext cx="348360" cy="26127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5264" tIns="32632" rIns="65264" bIns="32632" rtlCol="0" anchor="ctr"/>
          <a:lstStyle/>
          <a:p>
            <a:pPr algn="ctr"/>
            <a:endParaRPr lang="pt-PT" sz="2243"/>
          </a:p>
        </p:txBody>
      </p:sp>
    </p:spTree>
    <p:extLst>
      <p:ext uri="{BB962C8B-B14F-4D97-AF65-F5344CB8AC3E}">
        <p14:creationId xmlns:p14="http://schemas.microsoft.com/office/powerpoint/2010/main" val="67599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28336" rtl="0" eaLnBrk="1" latinLnBrk="0" hangingPunct="1">
        <a:spcBef>
          <a:spcPct val="0"/>
        </a:spcBef>
        <a:buNone/>
        <a:defRPr sz="44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8126" indent="-348126" algn="l" defTabSz="928336" rtl="0" eaLnBrk="1" latinLnBrk="0" hangingPunct="1">
        <a:spcBef>
          <a:spcPct val="20000"/>
        </a:spcBef>
        <a:buFont typeface="Arial" pitchFamily="34" charset="0"/>
        <a:buChar char="•"/>
        <a:defRPr sz="3271" kern="1200">
          <a:solidFill>
            <a:schemeClr val="tx1"/>
          </a:solidFill>
          <a:latin typeface="+mn-lt"/>
          <a:ea typeface="+mn-ea"/>
          <a:cs typeface="+mn-cs"/>
        </a:defRPr>
      </a:lvl1pPr>
      <a:lvl2pPr marL="754273" indent="-290105" algn="l" defTabSz="928336" rtl="0" eaLnBrk="1" latinLnBrk="0" hangingPunct="1">
        <a:spcBef>
          <a:spcPct val="20000"/>
        </a:spcBef>
        <a:buFont typeface="Arial" pitchFamily="34" charset="0"/>
        <a:buChar char="–"/>
        <a:defRPr sz="2804" kern="1200">
          <a:solidFill>
            <a:schemeClr val="tx1"/>
          </a:solidFill>
          <a:latin typeface="+mn-lt"/>
          <a:ea typeface="+mn-ea"/>
          <a:cs typeface="+mn-cs"/>
        </a:defRPr>
      </a:lvl2pPr>
      <a:lvl3pPr marL="1160420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624588" indent="-232084" algn="l" defTabSz="928336" rtl="0" eaLnBrk="1" latinLnBrk="0" hangingPunct="1">
        <a:spcBef>
          <a:spcPct val="20000"/>
        </a:spcBef>
        <a:buFont typeface="Arial" pitchFamily="34" charset="0"/>
        <a:buChar char="–"/>
        <a:defRPr sz="2056" kern="1200">
          <a:solidFill>
            <a:schemeClr val="tx1"/>
          </a:solidFill>
          <a:latin typeface="+mn-lt"/>
          <a:ea typeface="+mn-ea"/>
          <a:cs typeface="+mn-cs"/>
        </a:defRPr>
      </a:lvl4pPr>
      <a:lvl5pPr marL="2088756" indent="-232084" algn="l" defTabSz="928336" rtl="0" eaLnBrk="1" latinLnBrk="0" hangingPunct="1">
        <a:spcBef>
          <a:spcPct val="20000"/>
        </a:spcBef>
        <a:buFont typeface="Arial" pitchFamily="34" charset="0"/>
        <a:buChar char="»"/>
        <a:defRPr sz="2056" kern="1200">
          <a:solidFill>
            <a:schemeClr val="tx1"/>
          </a:solidFill>
          <a:latin typeface="+mn-lt"/>
          <a:ea typeface="+mn-ea"/>
          <a:cs typeface="+mn-cs"/>
        </a:defRPr>
      </a:lvl5pPr>
      <a:lvl6pPr marL="2552924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6pPr>
      <a:lvl7pPr marL="3017093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7pPr>
      <a:lvl8pPr marL="3481261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8pPr>
      <a:lvl9pPr marL="3945429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1pPr>
      <a:lvl2pPr marL="46416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2pPr>
      <a:lvl3pPr marL="928336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3pPr>
      <a:lvl4pPr marL="1392504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4pPr>
      <a:lvl5pPr marL="1856672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5pPr>
      <a:lvl6pPr marL="232084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6pPr>
      <a:lvl7pPr marL="278500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7pPr>
      <a:lvl8pPr marL="3249177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8pPr>
      <a:lvl9pPr marL="3713345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7707" y="0"/>
            <a:ext cx="121997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ctr">
              <a:defRPr sz="1215">
                <a:solidFill>
                  <a:schemeClr val="bg1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r">
              <a:defRPr sz="1215">
                <a:solidFill>
                  <a:schemeClr val="bg1"/>
                </a:solidFill>
              </a:defRPr>
            </a:lvl1pPr>
          </a:lstStyle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l">
              <a:defRPr sz="1215">
                <a:solidFill>
                  <a:schemeClr val="bg1"/>
                </a:solidFill>
              </a:defRPr>
            </a:lvl1pPr>
          </a:lstStyle>
          <a:p>
            <a:fld id="{7A8259E0-C843-4056-B94D-96493F022E80}" type="datetime1">
              <a:rPr lang="en-US" smtClean="0"/>
              <a:t>8/9/2026</a:t>
            </a:fld>
            <a:endParaRPr lang="pt-PT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6" y="580771"/>
            <a:ext cx="7840854" cy="142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27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defTabSz="928336" rtl="0" eaLnBrk="1" latinLnBrk="0" hangingPunct="1">
        <a:spcBef>
          <a:spcPct val="0"/>
        </a:spcBef>
        <a:buNone/>
        <a:defRPr sz="44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8126" indent="-348126" algn="l" defTabSz="928336" rtl="0" eaLnBrk="1" latinLnBrk="0" hangingPunct="1">
        <a:spcBef>
          <a:spcPct val="20000"/>
        </a:spcBef>
        <a:buFont typeface="Arial" pitchFamily="34" charset="0"/>
        <a:buChar char="•"/>
        <a:defRPr sz="3271" kern="1200">
          <a:solidFill>
            <a:schemeClr val="tx1"/>
          </a:solidFill>
          <a:latin typeface="+mn-lt"/>
          <a:ea typeface="+mn-ea"/>
          <a:cs typeface="+mn-cs"/>
        </a:defRPr>
      </a:lvl1pPr>
      <a:lvl2pPr marL="754273" indent="-290105" algn="l" defTabSz="928336" rtl="0" eaLnBrk="1" latinLnBrk="0" hangingPunct="1">
        <a:spcBef>
          <a:spcPct val="20000"/>
        </a:spcBef>
        <a:buFont typeface="Arial" pitchFamily="34" charset="0"/>
        <a:buChar char="–"/>
        <a:defRPr sz="2804" kern="1200">
          <a:solidFill>
            <a:schemeClr val="tx1"/>
          </a:solidFill>
          <a:latin typeface="+mn-lt"/>
          <a:ea typeface="+mn-ea"/>
          <a:cs typeface="+mn-cs"/>
        </a:defRPr>
      </a:lvl2pPr>
      <a:lvl3pPr marL="1160420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624588" indent="-232084" algn="l" defTabSz="928336" rtl="0" eaLnBrk="1" latinLnBrk="0" hangingPunct="1">
        <a:spcBef>
          <a:spcPct val="20000"/>
        </a:spcBef>
        <a:buFont typeface="Arial" pitchFamily="34" charset="0"/>
        <a:buChar char="–"/>
        <a:defRPr sz="2056" kern="1200">
          <a:solidFill>
            <a:schemeClr val="tx1"/>
          </a:solidFill>
          <a:latin typeface="+mn-lt"/>
          <a:ea typeface="+mn-ea"/>
          <a:cs typeface="+mn-cs"/>
        </a:defRPr>
      </a:lvl4pPr>
      <a:lvl5pPr marL="2088756" indent="-232084" algn="l" defTabSz="928336" rtl="0" eaLnBrk="1" latinLnBrk="0" hangingPunct="1">
        <a:spcBef>
          <a:spcPct val="20000"/>
        </a:spcBef>
        <a:buFont typeface="Arial" pitchFamily="34" charset="0"/>
        <a:buChar char="»"/>
        <a:defRPr sz="2056" kern="1200">
          <a:solidFill>
            <a:schemeClr val="tx1"/>
          </a:solidFill>
          <a:latin typeface="+mn-lt"/>
          <a:ea typeface="+mn-ea"/>
          <a:cs typeface="+mn-cs"/>
        </a:defRPr>
      </a:lvl5pPr>
      <a:lvl6pPr marL="2552924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6pPr>
      <a:lvl7pPr marL="3017093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7pPr>
      <a:lvl8pPr marL="3481261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8pPr>
      <a:lvl9pPr marL="3945429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1pPr>
      <a:lvl2pPr marL="46416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2pPr>
      <a:lvl3pPr marL="928336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3pPr>
      <a:lvl4pPr marL="1392504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4pPr>
      <a:lvl5pPr marL="1856672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5pPr>
      <a:lvl6pPr marL="232084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6pPr>
      <a:lvl7pPr marL="278500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7pPr>
      <a:lvl8pPr marL="3249177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8pPr>
      <a:lvl9pPr marL="3713345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269735" y="723183"/>
            <a:ext cx="11652531" cy="0"/>
          </a:xfrm>
          <a:prstGeom prst="line">
            <a:avLst/>
          </a:prstGeom>
          <a:ln>
            <a:solidFill>
              <a:srgbClr val="9A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1" y="6381750"/>
            <a:ext cx="12191999" cy="476250"/>
          </a:xfrm>
          <a:prstGeom prst="rect">
            <a:avLst/>
          </a:prstGeom>
          <a:gradFill rotWithShape="0">
            <a:gsLst>
              <a:gs pos="0">
                <a:srgbClr val="EF0319"/>
              </a:gs>
              <a:gs pos="100000">
                <a:srgbClr val="6F010C"/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F020F"/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PT" sz="1682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l">
              <a:defRPr sz="1215">
                <a:solidFill>
                  <a:schemeClr val="bg1"/>
                </a:solidFill>
              </a:defRPr>
            </a:lvl1pPr>
          </a:lstStyle>
          <a:p>
            <a:fld id="{40D2B92B-BA3E-8446-8B37-105E5490298C}" type="datetime1">
              <a:rPr lang="en-US" smtClean="0"/>
              <a:t>8/9/2026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ctr">
              <a:defRPr sz="1215">
                <a:solidFill>
                  <a:schemeClr val="bg1"/>
                </a:solidFill>
              </a:defRPr>
            </a:lvl1pPr>
          </a:lstStyle>
          <a:p>
            <a:endParaRPr lang="pt-PT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9340" tIns="49670" rIns="99340" bIns="49670" rtlCol="0" anchor="ctr"/>
          <a:lstStyle>
            <a:lvl1pPr algn="r">
              <a:defRPr sz="1215">
                <a:solidFill>
                  <a:schemeClr val="bg1"/>
                </a:solidFill>
              </a:defRPr>
            </a:lvl1pPr>
          </a:lstStyle>
          <a:p>
            <a:fld id="{FFAAE9B2-36E1-4349-96E1-839A449297AF}" type="slidenum">
              <a:rPr lang="pt-PT" smtClean="0"/>
              <a:pPr/>
              <a:t>‹nº›</a:t>
            </a:fld>
            <a:endParaRPr lang="pt-PT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"/>
            <a:ext cx="12192000" cy="72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/>
          <p:nvPr userDrawn="1"/>
        </p:nvGrpSpPr>
        <p:grpSpPr>
          <a:xfrm>
            <a:off x="11089942" y="46727"/>
            <a:ext cx="739843" cy="569646"/>
            <a:chOff x="8756650" y="50005"/>
            <a:chExt cx="609600" cy="609600"/>
          </a:xfrm>
        </p:grpSpPr>
        <p:sp>
          <p:nvSpPr>
            <p:cNvPr id="3" name="Oval 2"/>
            <p:cNvSpPr/>
            <p:nvPr userDrawn="1"/>
          </p:nvSpPr>
          <p:spPr>
            <a:xfrm>
              <a:off x="8799694" y="98005"/>
              <a:ext cx="523511" cy="5334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PT" sz="1682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56650" y="50005"/>
              <a:ext cx="609600" cy="609600"/>
            </a:xfrm>
            <a:prstGeom prst="rect">
              <a:avLst/>
            </a:prstGeom>
          </p:spPr>
        </p:pic>
      </p:grpSp>
      <p:sp>
        <p:nvSpPr>
          <p:cNvPr id="13" name="Retângulo 11"/>
          <p:cNvSpPr/>
          <p:nvPr userDrawn="1"/>
        </p:nvSpPr>
        <p:spPr>
          <a:xfrm>
            <a:off x="636814" y="330548"/>
            <a:ext cx="348360" cy="26127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5264" tIns="32632" rIns="65264" bIns="32632" rtlCol="0" anchor="ctr"/>
          <a:lstStyle/>
          <a:p>
            <a:pPr algn="ctr"/>
            <a:endParaRPr lang="pt-PT" sz="2243"/>
          </a:p>
        </p:txBody>
      </p:sp>
    </p:spTree>
    <p:extLst>
      <p:ext uri="{BB962C8B-B14F-4D97-AF65-F5344CB8AC3E}">
        <p14:creationId xmlns:p14="http://schemas.microsoft.com/office/powerpoint/2010/main" val="208114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ctr" defTabSz="928336" rtl="0" eaLnBrk="1" latinLnBrk="0" hangingPunct="1">
        <a:spcBef>
          <a:spcPct val="0"/>
        </a:spcBef>
        <a:buNone/>
        <a:defRPr sz="44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8126" indent="-348126" algn="l" defTabSz="928336" rtl="0" eaLnBrk="1" latinLnBrk="0" hangingPunct="1">
        <a:spcBef>
          <a:spcPct val="20000"/>
        </a:spcBef>
        <a:buFont typeface="Arial" pitchFamily="34" charset="0"/>
        <a:buChar char="•"/>
        <a:defRPr sz="3271" kern="1200">
          <a:solidFill>
            <a:schemeClr val="tx1"/>
          </a:solidFill>
          <a:latin typeface="+mn-lt"/>
          <a:ea typeface="+mn-ea"/>
          <a:cs typeface="+mn-cs"/>
        </a:defRPr>
      </a:lvl1pPr>
      <a:lvl2pPr marL="754273" indent="-290105" algn="l" defTabSz="928336" rtl="0" eaLnBrk="1" latinLnBrk="0" hangingPunct="1">
        <a:spcBef>
          <a:spcPct val="20000"/>
        </a:spcBef>
        <a:buFont typeface="Arial" pitchFamily="34" charset="0"/>
        <a:buChar char="–"/>
        <a:defRPr sz="2804" kern="1200">
          <a:solidFill>
            <a:schemeClr val="tx1"/>
          </a:solidFill>
          <a:latin typeface="+mn-lt"/>
          <a:ea typeface="+mn-ea"/>
          <a:cs typeface="+mn-cs"/>
        </a:defRPr>
      </a:lvl2pPr>
      <a:lvl3pPr marL="1160420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624588" indent="-232084" algn="l" defTabSz="928336" rtl="0" eaLnBrk="1" latinLnBrk="0" hangingPunct="1">
        <a:spcBef>
          <a:spcPct val="20000"/>
        </a:spcBef>
        <a:buFont typeface="Arial" pitchFamily="34" charset="0"/>
        <a:buChar char="–"/>
        <a:defRPr sz="2056" kern="1200">
          <a:solidFill>
            <a:schemeClr val="tx1"/>
          </a:solidFill>
          <a:latin typeface="+mn-lt"/>
          <a:ea typeface="+mn-ea"/>
          <a:cs typeface="+mn-cs"/>
        </a:defRPr>
      </a:lvl4pPr>
      <a:lvl5pPr marL="2088756" indent="-232084" algn="l" defTabSz="928336" rtl="0" eaLnBrk="1" latinLnBrk="0" hangingPunct="1">
        <a:spcBef>
          <a:spcPct val="20000"/>
        </a:spcBef>
        <a:buFont typeface="Arial" pitchFamily="34" charset="0"/>
        <a:buChar char="»"/>
        <a:defRPr sz="2056" kern="1200">
          <a:solidFill>
            <a:schemeClr val="tx1"/>
          </a:solidFill>
          <a:latin typeface="+mn-lt"/>
          <a:ea typeface="+mn-ea"/>
          <a:cs typeface="+mn-cs"/>
        </a:defRPr>
      </a:lvl5pPr>
      <a:lvl6pPr marL="2552924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6pPr>
      <a:lvl7pPr marL="3017093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7pPr>
      <a:lvl8pPr marL="3481261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8pPr>
      <a:lvl9pPr marL="3945429" indent="-232084" algn="l" defTabSz="928336" rtl="0" eaLnBrk="1" latinLnBrk="0" hangingPunct="1">
        <a:spcBef>
          <a:spcPct val="20000"/>
        </a:spcBef>
        <a:buFont typeface="Arial" pitchFamily="34" charset="0"/>
        <a:buChar char="•"/>
        <a:defRPr sz="20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1pPr>
      <a:lvl2pPr marL="46416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2pPr>
      <a:lvl3pPr marL="928336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3pPr>
      <a:lvl4pPr marL="1392504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4pPr>
      <a:lvl5pPr marL="1856672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5pPr>
      <a:lvl6pPr marL="2320840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6pPr>
      <a:lvl7pPr marL="2785008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7pPr>
      <a:lvl8pPr marL="3249177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8pPr>
      <a:lvl9pPr marL="3713345" algn="l" defTabSz="928336" rtl="0" eaLnBrk="1" latinLnBrk="0" hangingPunct="1">
        <a:defRPr sz="18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607F08-8DC4-3A4B-9086-7F4617B6D4F7}"/>
              </a:ext>
            </a:extLst>
          </p:cNvPr>
          <p:cNvSpPr txBox="1"/>
          <p:nvPr/>
        </p:nvSpPr>
        <p:spPr>
          <a:xfrm>
            <a:off x="4098651" y="1682043"/>
            <a:ext cx="3091515" cy="351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8336"/>
            <a:r>
              <a:rPr lang="pt-PT" sz="1682" b="1" dirty="0">
                <a:solidFill>
                  <a:prstClr val="black"/>
                </a:solidFill>
                <a:latin typeface="Calibri"/>
              </a:rPr>
              <a:t>Autoridade Reguladora de TIC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F32FA27-C27C-6144-AE76-21B5C8D99DB5}"/>
              </a:ext>
            </a:extLst>
          </p:cNvPr>
          <p:cNvSpPr txBox="1"/>
          <p:nvPr/>
        </p:nvSpPr>
        <p:spPr>
          <a:xfrm>
            <a:off x="1080744" y="2033229"/>
            <a:ext cx="10017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8336"/>
            <a:r>
              <a:rPr lang="pt-PT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Proposta de </a:t>
            </a:r>
            <a:r>
              <a:rPr lang="pt-PT" sz="3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Revisão </a:t>
            </a:r>
            <a:r>
              <a:rPr lang="pt-PT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Regulamento de Interoperabilidade do Sistema de Governo Electr</a:t>
            </a:r>
            <a:r>
              <a:rPr lang="pt-PT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pt-PT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nico</a:t>
            </a:r>
            <a:endParaRPr lang="pt-PT" sz="3000" b="1" dirty="0">
              <a:solidFill>
                <a:srgbClr val="C00000"/>
              </a:solidFill>
            </a:endParaRPr>
          </a:p>
          <a:p>
            <a:pPr algn="ctr" defTabSz="928336"/>
            <a:endParaRPr lang="pt-PT" sz="2000" b="1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C1DD08A-7B9D-B444-8AEC-90E04FD1E6E8}"/>
              </a:ext>
            </a:extLst>
          </p:cNvPr>
          <p:cNvSpPr txBox="1"/>
          <p:nvPr/>
        </p:nvSpPr>
        <p:spPr>
          <a:xfrm>
            <a:off x="-18550" y="5295660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algn="ctr" defTabSz="928336">
              <a:spcAft>
                <a:spcPts val="561"/>
              </a:spcAft>
              <a:defRPr sz="1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Prof. Doutor Eng.˚ Lourino Chemane</a:t>
            </a:r>
          </a:p>
          <a:p>
            <a:r>
              <a:rPr lang="pt-PT" dirty="0"/>
              <a:t>Presidente do Conselho de Administração do INTIC, I.P</a:t>
            </a:r>
          </a:p>
          <a:p>
            <a:r>
              <a:rPr lang="pt-PT" sz="1800" b="0" dirty="0">
                <a:latin typeface="Calibri"/>
                <a:cs typeface="+mn-cs"/>
              </a:rPr>
              <a:t>Maputo, </a:t>
            </a:r>
            <a:r>
              <a:rPr lang="pt-PT" sz="1800" b="0" dirty="0" smtClean="0">
                <a:latin typeface="Calibri"/>
                <a:cs typeface="+mn-cs"/>
              </a:rPr>
              <a:t>12 de Agosto </a:t>
            </a:r>
            <a:r>
              <a:rPr lang="pt-PT" sz="1800" b="0" dirty="0">
                <a:latin typeface="Calibri"/>
                <a:cs typeface="+mn-cs"/>
              </a:rPr>
              <a:t>de 2026</a:t>
            </a:r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2FB34F-57C4-4442-B8FC-DBDB3DDAFB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74723" y="5565594"/>
            <a:ext cx="469364" cy="47579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0" y="2982350"/>
            <a:ext cx="9411286" cy="2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6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10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899052" y="693785"/>
            <a:ext cx="4068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prstClr val="black"/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.1. Arquitectura de Alto Nível</a:t>
            </a:r>
          </a:p>
        </p:txBody>
      </p:sp>
      <p:sp>
        <p:nvSpPr>
          <p:cNvPr id="9" name="Rectangle 8"/>
          <p:cNvSpPr/>
          <p:nvPr/>
        </p:nvSpPr>
        <p:spPr>
          <a:xfrm>
            <a:off x="5295015" y="1181323"/>
            <a:ext cx="644428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arquitectura é composta por </a:t>
            </a: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 principais camadas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Utilizadores Externos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Cidadãos, empresas, parceiros privados e internacionais que utilizam e trocam dados com o Governo.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Acesso aos Serviços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Portal do Cidadão, aplicações móveis, </a:t>
            </a:r>
            <a:r>
              <a:rPr lang="pt-PT" sz="2000" i="1" kern="0" dirty="0">
                <a:solidFill>
                  <a:prstClr val="black"/>
                </a:solidFill>
              </a:rPr>
              <a:t>G</a:t>
            </a:r>
            <a:r>
              <a:rPr kumimoji="0" lang="pt-PT" sz="20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ateways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API e interfaces de integração para parceiros.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Plataforma de Interoperabilidade (X-</a:t>
            </a:r>
            <a:r>
              <a:rPr kumimoji="0" lang="pt-PT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1651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Servidores de Segurança (troca segura de mensagens); </a:t>
            </a:r>
          </a:p>
          <a:p>
            <a:pPr marL="342900" marR="0" lvl="0" indent="-1651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Serviços Centrais (registo e configuração); e</a:t>
            </a:r>
          </a:p>
          <a:p>
            <a:pPr marL="342900" marR="0" lvl="0" indent="-1651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Distribuição de Eventos (notificações assíncronas).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Sistemas Membros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Instituições governamentais, bancos, empresas de telecomunicações, Saúde e Educação.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6BC31C0-3044-C649-8A63-00851E932C74}"/>
              </a:ext>
            </a:extLst>
          </p:cNvPr>
          <p:cNvSpPr/>
          <p:nvPr/>
        </p:nvSpPr>
        <p:spPr>
          <a:xfrm>
            <a:off x="1041255" y="190323"/>
            <a:ext cx="595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Visão Geral da Arquitectura Proposta [2/4]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82" y="1155450"/>
            <a:ext cx="4899728" cy="50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5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11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A801245-578B-164A-BACA-B2884A88F28F}"/>
              </a:ext>
            </a:extLst>
          </p:cNvPr>
          <p:cNvSpPr/>
          <p:nvPr/>
        </p:nvSpPr>
        <p:spPr>
          <a:xfrm>
            <a:off x="1041255" y="190323"/>
            <a:ext cx="595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Visão Geral da Arquitectura Proposta [3/4]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64" y="764665"/>
            <a:ext cx="11369710" cy="561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12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66344" y="919207"/>
            <a:ext cx="58032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PT" sz="2400" b="1" kern="0" dirty="0">
                <a:solidFill>
                  <a:prstClr val="black"/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.3. </a:t>
            </a:r>
            <a:r>
              <a:rPr lang="pt-PT" sz="2400" b="1" kern="0" dirty="0">
                <a:solidFill>
                  <a:prstClr val="black"/>
                </a:solidFill>
              </a:rPr>
              <a:t>Principais Componentes 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Infraestrutura Central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69978" y="996392"/>
            <a:ext cx="611944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prstClr val="black"/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.4. Componentes Distribuídos (Por Membro)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800" b="1" kern="0" dirty="0">
              <a:solidFill>
                <a:prstClr val="black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 Servidores de Segurança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X-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versão 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x.x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Adaptadores de Serviços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Suporte a 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REST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SOAP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 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JSON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Monitoria Local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Exportadores para recolha de métricas.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Fila de Mensagens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5868129" y="944619"/>
            <a:ext cx="14516" cy="5198161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38EB76-700A-0746-809B-C46BBE8C5BB5}"/>
              </a:ext>
            </a:extLst>
          </p:cNvPr>
          <p:cNvSpPr txBox="1"/>
          <p:nvPr/>
        </p:nvSpPr>
        <p:spPr>
          <a:xfrm>
            <a:off x="545123" y="2009221"/>
            <a:ext cx="327073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1</a:t>
            </a:r>
            <a:r>
              <a:rPr lang="pt-PT"/>
              <a:t>. </a:t>
            </a:r>
            <a:r>
              <a:rPr lang="pt-PT" dirty="0"/>
              <a:t>Cluster de </a:t>
            </a:r>
            <a:r>
              <a:rPr lang="pt-PT"/>
              <a:t>Servidores Centrais </a:t>
            </a:r>
            <a:endParaRPr lang="pt-PT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56E667C-E6F6-AC47-9AE2-D169E9009BFF}"/>
              </a:ext>
            </a:extLst>
          </p:cNvPr>
          <p:cNvSpPr txBox="1"/>
          <p:nvPr/>
        </p:nvSpPr>
        <p:spPr>
          <a:xfrm>
            <a:off x="545123" y="2485193"/>
            <a:ext cx="327073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2. Registo de Serviços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AF14679-C118-BC48-BB3C-4DF53E07D79F}"/>
              </a:ext>
            </a:extLst>
          </p:cNvPr>
          <p:cNvSpPr txBox="1"/>
          <p:nvPr/>
        </p:nvSpPr>
        <p:spPr>
          <a:xfrm>
            <a:off x="545123" y="2973513"/>
            <a:ext cx="327073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3. Infraestrutura PKI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A3101E5-0B13-F747-A7DA-6C5D0EE995EC}"/>
              </a:ext>
            </a:extLst>
          </p:cNvPr>
          <p:cNvSpPr txBox="1"/>
          <p:nvPr/>
        </p:nvSpPr>
        <p:spPr>
          <a:xfrm>
            <a:off x="545123" y="3479080"/>
            <a:ext cx="327073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4. Plataforma de Monitoria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07676AD-854F-A441-B966-0BB4D3A29167}"/>
              </a:ext>
            </a:extLst>
          </p:cNvPr>
          <p:cNvSpPr txBox="1"/>
          <p:nvPr/>
        </p:nvSpPr>
        <p:spPr>
          <a:xfrm>
            <a:off x="545123" y="3976575"/>
            <a:ext cx="327073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5. Gestão de Configurações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109A56D-402C-3541-BD3C-EE7022223ACC}"/>
              </a:ext>
            </a:extLst>
          </p:cNvPr>
          <p:cNvSpPr/>
          <p:nvPr/>
        </p:nvSpPr>
        <p:spPr>
          <a:xfrm>
            <a:off x="1041255" y="190323"/>
            <a:ext cx="595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Visão Geral da Arquitectura Proposta [4/4]</a:t>
            </a:r>
          </a:p>
        </p:txBody>
      </p:sp>
    </p:spTree>
    <p:extLst>
      <p:ext uri="{BB962C8B-B14F-4D97-AF65-F5344CB8AC3E}">
        <p14:creationId xmlns:p14="http://schemas.microsoft.com/office/powerpoint/2010/main" val="226080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13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5463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schemeClr val="accent3">
                    <a:lumMod val="50000"/>
                  </a:schemeClr>
                </a:solidFill>
              </a:rPr>
              <a:t>5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Proposta de Arquitectura Técnica [1/2]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6096" y="801621"/>
            <a:ext cx="3379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prstClr val="black"/>
                </a:solidFill>
              </a:rPr>
              <a:t>5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.1 Arquitectura de Rede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35834" y="1004040"/>
            <a:ext cx="634527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topologia de rede implementa um modelo de segurança </a:t>
            </a:r>
            <a:r>
              <a:rPr kumimoji="0" lang="pt-PT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Defence</a:t>
            </a:r>
            <a:r>
              <a:rPr kumimoji="0" lang="pt-PT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</a:t>
            </a:r>
            <a:r>
              <a:rPr kumimoji="0" lang="pt-PT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in-Depth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com </a:t>
            </a: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 zonas distintas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Internet / Redes Externas</a:t>
            </a:r>
            <a:endParaRPr kumimoji="0" lang="pt-P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Conectividade pública protegida por segurança perimetral de nível empresarial.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</a:t>
            </a:r>
            <a:r>
              <a:rPr kumimoji="0" lang="pt-PT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DMZ</a:t>
            </a: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(Zona Desmilitarizada)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Hospeda serviços expostos (</a:t>
            </a:r>
            <a:r>
              <a:rPr kumimoji="0" lang="pt-PT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APIs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portais web), com </a:t>
            </a:r>
            <a:r>
              <a:rPr kumimoji="0" lang="pt-PT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firewalls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 protecção contra </a:t>
            </a:r>
            <a:r>
              <a:rPr kumimoji="0" lang="pt-PT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DDoS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c) Zona </a:t>
            </a:r>
            <a:r>
              <a:rPr kumimoji="0" lang="pt-PT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Confiavel</a:t>
            </a: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</a:t>
            </a:r>
            <a:r>
              <a:rPr kumimoji="0" lang="pt-PT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Trusted</a:t>
            </a:r>
            <a:r>
              <a:rPr kumimoji="0" lang="pt-PT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Zone</a:t>
            </a: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Rede interna segura com componentes críticos: servidores X-</a:t>
            </a:r>
            <a:r>
              <a:rPr kumimoji="0" lang="pt-PT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bases de dados e filas de mensagens.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d) Zona de Gestão (</a:t>
            </a:r>
            <a:r>
              <a:rPr kumimoji="0" lang="pt-PT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Management Zone</a:t>
            </a: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Ambiente isolado para monitoria, gestão de configuração e </a:t>
            </a:r>
            <a:r>
              <a:rPr kumimoji="0" lang="pt-PT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backups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Segurança entre Zonas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Separação por </a:t>
            </a:r>
            <a:r>
              <a:rPr kumimoji="0" lang="pt-PT" sz="1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firewalls</a:t>
            </a:r>
            <a:r>
              <a:rPr kumimoji="0" lang="pt-P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com políticas rigorosas de acesso, evitando propagação de incidentes.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2" y="1263286"/>
            <a:ext cx="5233869" cy="504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1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14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9" name="Rectangle 8"/>
          <p:cNvSpPr/>
          <p:nvPr/>
        </p:nvSpPr>
        <p:spPr>
          <a:xfrm>
            <a:off x="469364" y="828535"/>
            <a:ext cx="4815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prstClr val="black"/>
                </a:solidFill>
              </a:rPr>
              <a:t>5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.2. Arquitectura de Implementação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13991" y="1409835"/>
            <a:ext cx="62882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plataforma adopta uma arquitectura de </a:t>
            </a: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duplo centro de dados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garantindo alta resiliência: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Centro de Dados Primário (Maputo)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 nós activos do X-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 cluster principal com 2 réplicas de leitura.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Centro de Dados Secundário (</a:t>
            </a:r>
            <a:r>
              <a:rPr kumimoji="0" lang="pt-PT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Maluana</a:t>
            </a: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Nós X-</a:t>
            </a:r>
            <a:r>
              <a:rPr kumimoji="0" lang="pt-PT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em standby e réplica sincronizada em tempo real.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c) Mecanismo de </a:t>
            </a:r>
            <a:r>
              <a:rPr kumimoji="0" lang="pt-PT" sz="20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Failover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Redireccionamento automático para o centro secundário em caso de falha, com interrupção mínima.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d) Consistência de Dados</a:t>
            </a: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Replicação em tempo real assegura ausência de perda de dados.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649231F-614A-724A-B478-5FC7C115DFFA}"/>
              </a:ext>
            </a:extLst>
          </p:cNvPr>
          <p:cNvSpPr/>
          <p:nvPr/>
        </p:nvSpPr>
        <p:spPr>
          <a:xfrm>
            <a:off x="1001873" y="232853"/>
            <a:ext cx="5463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schemeClr val="accent3">
                    <a:lumMod val="50000"/>
                  </a:schemeClr>
                </a:solidFill>
              </a:rPr>
              <a:t>5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Proposta de Arquitectura Técnica [2/2]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83" y="1211674"/>
            <a:ext cx="5219634" cy="49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15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5309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Proposta de Arquitectura de</a:t>
            </a:r>
            <a:r>
              <a:rPr kumimoji="0" lang="pt-PT" sz="2400" b="1" i="0" u="none" strike="noStrike" kern="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 PKI [1/2]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7509" y="869478"/>
            <a:ext cx="4057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prstClr val="black"/>
                </a:solidFill>
              </a:rPr>
              <a:t>6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.1. Hierarquia de Certificados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11755" y="1069533"/>
            <a:ext cx="576594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Infraestrutura de Chave Pública implementa uma hierarquia de três níveis: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Autoridade Certificadora Raiz (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Root</a:t>
            </a:r>
            <a:r>
              <a:rPr kumimoji="0" lang="pt-PT" sz="17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CA</a:t>
            </a: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Mantida offline para máxima segurança, emite certificados com validade de 20 anos.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Autoridades Certificadoras Intermédias (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Intermediate</a:t>
            </a:r>
            <a:r>
              <a:rPr kumimoji="0" lang="pt-PT" sz="17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CAs</a:t>
            </a: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Cadeias separadas para o governo e para o sector privado, de forma a manter a separação lógica.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Certificados de Entidade Final (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End</a:t>
            </a:r>
            <a:r>
              <a:rPr kumimoji="0" lang="pt-PT" sz="17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Entity</a:t>
            </a:r>
            <a:r>
              <a:rPr kumimoji="0" lang="pt-PT" sz="17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7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Certificates</a:t>
            </a:r>
            <a:r>
              <a:rPr kumimoji="0" lang="pt-PT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Emitidos para instituições, serviços e utilizadores, com validade de 2 anos para maior flexibilidade operacional.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Exemplo de certificado exigido para serviços governamentais: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Subject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CN=service-name.agency.gov.mz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Uso da Chave (</a:t>
            </a:r>
            <a:r>
              <a:rPr kumimoji="0" lang="pt-PT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Key</a:t>
            </a:r>
            <a:r>
              <a:rPr kumimoji="0" lang="pt-PT" sz="1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Usage</a:t>
            </a: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Assinatura Digital, Encapsulamento de Chave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Uso Estendido da Chave (</a:t>
            </a:r>
            <a:r>
              <a:rPr kumimoji="0" lang="pt-PT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Extended</a:t>
            </a:r>
            <a:r>
              <a:rPr kumimoji="0" lang="pt-PT" sz="1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Key</a:t>
            </a:r>
            <a:r>
              <a:rPr kumimoji="0" lang="pt-PT" sz="1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t-PT" sz="16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Usage</a:t>
            </a: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Autenticação de Servidor </a:t>
            </a:r>
            <a:r>
              <a:rPr kumimoji="0" lang="pt-PT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TLS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Autenticação de Cliente </a:t>
            </a:r>
            <a:r>
              <a:rPr kumimoji="0" lang="pt-PT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TLS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Validade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2 anos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Tamanho da Chave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pt-PT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RSA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3072 ou </a:t>
            </a:r>
            <a:r>
              <a:rPr kumimoji="0" lang="pt-PT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ECDSA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P-256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26" y="1331143"/>
            <a:ext cx="5821027" cy="505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7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16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63138" y="875530"/>
            <a:ext cx="6510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prstClr val="black"/>
                </a:solidFill>
              </a:rPr>
              <a:t>6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.2. Arquitectura de Monitorização de Segurança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3138" y="1505742"/>
            <a:ext cx="809004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Segue-se a lista dos componentes obrigatórios a serem implementados para permitir a monitorização de segurança: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Configuração do SIEM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Plataforma</a:t>
            </a:r>
            <a:r>
              <a:rPr lang="pt-PT" sz="2100" kern="0" dirty="0">
                <a:solidFill>
                  <a:prstClr val="black"/>
                </a:solidFill>
              </a:rPr>
              <a:t> </a:t>
            </a:r>
            <a:r>
              <a:rPr lang="pt-PT" sz="2100" kern="0" dirty="0" smtClean="0">
                <a:solidFill>
                  <a:prstClr val="black"/>
                </a:solidFill>
              </a:rPr>
              <a:t>SIEM</a:t>
            </a:r>
            <a:r>
              <a:rPr kumimoji="0" lang="pt-PT" sz="2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pt-PT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Fontes de Dados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a) </a:t>
            </a:r>
            <a:r>
              <a:rPr kumimoji="0" lang="pt-PT" sz="2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Logs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</a:t>
            </a:r>
            <a:r>
              <a:rPr lang="pt-PT" sz="2100" kern="0" dirty="0">
                <a:solidFill>
                  <a:prstClr val="black"/>
                </a:solidFill>
              </a:rPr>
              <a:t>F</a:t>
            </a:r>
            <a:r>
              <a:rPr kumimoji="0" lang="pt-PT" sz="2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irewall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</a:t>
            </a:r>
            <a:r>
              <a:rPr kumimoji="0" lang="pt-PT" sz="2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Logs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auditoria do X-</a:t>
            </a:r>
            <a:r>
              <a:rPr kumimoji="0" lang="pt-PT" sz="2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Road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c) </a:t>
            </a:r>
            <a:r>
              <a:rPr kumimoji="0" lang="pt-PT" sz="2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Logs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aplicações;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d) Dados de fluxo de rede;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e) Detecção de </a:t>
            </a:r>
            <a:r>
              <a:rPr kumimoji="0" lang="pt-PT" sz="2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endpoints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(EDR).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40945" y="2296857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Regras de Correlação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a) Tentativas de autenticação falhadas (&gt;5 em 5 minutos);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Padrões incomuns de acesso a dados;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c) Falhas na validação de certificados;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d) Tentativas de escalada de privilégios;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e) Indicadores de exfiltração de dados.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Respostas Automatizadas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a) Bloqueio de IP após falhas repetidas;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Revogação de certificados comprometidos;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c) Isolamento de </a:t>
            </a:r>
            <a:r>
              <a:rPr kumimoji="0" lang="pt-PT" sz="2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endpoints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infectados;</a:t>
            </a:r>
            <a:b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d) Geração de </a:t>
            </a:r>
            <a:r>
              <a:rPr kumimoji="0" lang="pt-PT" sz="2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tickets</a:t>
            </a:r>
            <a:r>
              <a:rPr kumimoji="0" lang="pt-PT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incidente.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5650796" y="2277208"/>
            <a:ext cx="0" cy="3780692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5A87DF-3928-C941-BC64-583D378A64AE}"/>
              </a:ext>
            </a:extLst>
          </p:cNvPr>
          <p:cNvSpPr/>
          <p:nvPr/>
        </p:nvSpPr>
        <p:spPr>
          <a:xfrm>
            <a:off x="1001873" y="232853"/>
            <a:ext cx="5309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Proposta de Arquitectura de</a:t>
            </a:r>
            <a:r>
              <a:rPr kumimoji="0" lang="pt-PT" sz="2400" b="1" i="0" u="none" strike="noStrike" kern="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 PKI [2/2]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1816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17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979422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7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Proposta de Padrões Técnicos para a Interoperabilidade e Troca de Dados</a:t>
            </a:r>
          </a:p>
          <a:p>
            <a:pPr lvl="0"/>
            <a:r>
              <a:rPr lang="pt-PT" sz="24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pt-PT" sz="24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pt-PT" altLang="pt-PT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pt-PT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84" t="9701" r="831" b="2615"/>
          <a:stretch/>
        </p:blipFill>
        <p:spPr>
          <a:xfrm>
            <a:off x="469364" y="770020"/>
            <a:ext cx="11347718" cy="56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4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18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8602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8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Proposta de Padrões Técnicos para Conformidade e Governação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98A550F-1340-0948-835E-0526D1D2C25D}"/>
              </a:ext>
            </a:extLst>
          </p:cNvPr>
          <p:cNvSpPr txBox="1"/>
          <p:nvPr/>
        </p:nvSpPr>
        <p:spPr>
          <a:xfrm>
            <a:off x="237501" y="983666"/>
            <a:ext cx="5752930" cy="50937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sz="1800" b="1" dirty="0"/>
              <a:t>PADRÕES OBRIGATÓRIOS (Implementados por todas as Entidades):</a:t>
            </a:r>
          </a:p>
          <a:p>
            <a:pPr algn="just"/>
            <a:r>
              <a:rPr lang="pt-PT" sz="1700" dirty="0"/>
              <a:t>• TLS 1.3 para todas as comunicações;</a:t>
            </a:r>
          </a:p>
          <a:p>
            <a:pPr algn="just"/>
            <a:r>
              <a:rPr lang="pt-PT" sz="1700" dirty="0"/>
              <a:t>• Certificados X. 509 de acordo com os requisitos do </a:t>
            </a:r>
            <a:r>
              <a:rPr lang="pt-PT" sz="1700" dirty="0" err="1"/>
              <a:t>eIDAS</a:t>
            </a:r>
            <a:r>
              <a:rPr lang="pt-PT" sz="1700" dirty="0"/>
              <a:t>;</a:t>
            </a:r>
          </a:p>
          <a:p>
            <a:pPr algn="just"/>
            <a:r>
              <a:rPr lang="pt-PT" sz="1700" dirty="0"/>
              <a:t>• REST/JSON para novas </a:t>
            </a:r>
            <a:r>
              <a:rPr lang="pt-PT" sz="1700" dirty="0" err="1"/>
              <a:t>APIs</a:t>
            </a:r>
            <a:r>
              <a:rPr lang="pt-PT" sz="1700" dirty="0"/>
              <a:t>;</a:t>
            </a:r>
          </a:p>
          <a:p>
            <a:pPr algn="just"/>
            <a:r>
              <a:rPr lang="pt-PT" sz="1700" dirty="0"/>
              <a:t>• UTF-8 para codificação de caracteres;</a:t>
            </a:r>
          </a:p>
          <a:p>
            <a:pPr algn="just"/>
            <a:r>
              <a:rPr lang="pt-PT" sz="1700" dirty="0"/>
              <a:t>• ISO 8601 para representação de data/hora;</a:t>
            </a:r>
          </a:p>
          <a:p>
            <a:pPr algn="just"/>
            <a:r>
              <a:rPr lang="pt-PT" sz="1700" dirty="0"/>
              <a:t>• ISO/IEC 27001 para gestão de segurança;</a:t>
            </a:r>
          </a:p>
          <a:p>
            <a:pPr marL="182563" indent="-182563" algn="just"/>
            <a:r>
              <a:rPr lang="pt-PT" sz="1700" dirty="0"/>
              <a:t>• ISO/IEC 27017 para segurança na Nuvem (se utilizar serviços na Nuvem);</a:t>
            </a:r>
          </a:p>
          <a:p>
            <a:pPr algn="just"/>
            <a:r>
              <a:rPr lang="pt-PT" sz="1700" dirty="0"/>
              <a:t>• Lei de Protecção de Dados para medidas de conformidade;</a:t>
            </a:r>
          </a:p>
          <a:p>
            <a:pPr algn="just"/>
            <a:r>
              <a:rPr lang="pt-PT" sz="1700" dirty="0"/>
              <a:t>• Algoritmos criptográficos aprovados pelo ETSI; e</a:t>
            </a:r>
          </a:p>
          <a:p>
            <a:pPr algn="just"/>
            <a:r>
              <a:rPr lang="pt-PT" sz="1700" dirty="0"/>
              <a:t>• Assinaturas digitais compatíveis com o </a:t>
            </a:r>
            <a:r>
              <a:rPr lang="pt-PT" sz="1700" dirty="0" err="1"/>
              <a:t>eIDAS</a:t>
            </a:r>
            <a:r>
              <a:rPr lang="pt-PT" sz="1700" dirty="0"/>
              <a:t>.</a:t>
            </a:r>
          </a:p>
          <a:p>
            <a:pPr algn="just">
              <a:lnSpc>
                <a:spcPct val="150000"/>
              </a:lnSpc>
            </a:pPr>
            <a:endParaRPr lang="pt-PT" sz="800" dirty="0"/>
          </a:p>
          <a:p>
            <a:pPr algn="just"/>
            <a:r>
              <a:rPr lang="pt-PT" sz="1800" b="1" dirty="0"/>
              <a:t>PADRÕES DE MIGRAÇÃO (Para integração de Sistemas Legados):</a:t>
            </a:r>
          </a:p>
          <a:p>
            <a:pPr algn="just"/>
            <a:r>
              <a:rPr lang="pt-PT" sz="1600" dirty="0"/>
              <a:t>• SOAP 1.2 para serviços web existentes;</a:t>
            </a:r>
          </a:p>
          <a:p>
            <a:pPr algn="just"/>
            <a:r>
              <a:rPr lang="pt-PT" sz="1600" dirty="0"/>
              <a:t>• SAML 2.0 para SSO legado; e</a:t>
            </a:r>
          </a:p>
          <a:p>
            <a:pPr algn="just"/>
            <a:r>
              <a:rPr lang="pt-PT" sz="1600" dirty="0"/>
              <a:t>• XML para estruturas de dados complexas.</a:t>
            </a:r>
            <a:endParaRPr lang="pt-PT" sz="1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1B97827-7650-F84E-9834-8D5B160CCB27}"/>
              </a:ext>
            </a:extLst>
          </p:cNvPr>
          <p:cNvSpPr txBox="1"/>
          <p:nvPr/>
        </p:nvSpPr>
        <p:spPr>
          <a:xfrm>
            <a:off x="6157302" y="983666"/>
            <a:ext cx="5624329" cy="2477601"/>
          </a:xfrm>
          <a:prstGeom prst="rect">
            <a:avLst/>
          </a:prstGeom>
          <a:noFill/>
          <a:ln>
            <a:solidFill>
              <a:srgbClr val="EDA82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sz="1800" b="1" dirty="0"/>
              <a:t>PADRÕES RECOMENDADOS (Adoptados quando aplicável):</a:t>
            </a:r>
          </a:p>
          <a:p>
            <a:pPr algn="just"/>
            <a:r>
              <a:rPr lang="pt-PT" sz="1700" dirty="0"/>
              <a:t>• </a:t>
            </a:r>
            <a:r>
              <a:rPr lang="pt-PT" sz="1700" dirty="0" err="1"/>
              <a:t>OpenAPI</a:t>
            </a:r>
            <a:r>
              <a:rPr lang="pt-PT" sz="1700" dirty="0"/>
              <a:t> 3.0 para documentação de API;</a:t>
            </a:r>
          </a:p>
          <a:p>
            <a:pPr algn="just"/>
            <a:r>
              <a:rPr lang="pt-PT" sz="1700" dirty="0"/>
              <a:t>• </a:t>
            </a:r>
            <a:r>
              <a:rPr lang="pt-PT" sz="1700" dirty="0" err="1"/>
              <a:t>OAuth</a:t>
            </a:r>
            <a:r>
              <a:rPr lang="pt-PT" sz="1700" dirty="0"/>
              <a:t> 2.0/OIDC para autenticação moderna;</a:t>
            </a:r>
          </a:p>
          <a:p>
            <a:pPr algn="just"/>
            <a:r>
              <a:rPr lang="pt-PT" sz="1700" dirty="0"/>
              <a:t>• PDF/A para arquivo de documentos;</a:t>
            </a:r>
          </a:p>
          <a:p>
            <a:pPr algn="just"/>
            <a:r>
              <a:rPr lang="pt-PT" sz="1700" dirty="0"/>
              <a:t>• ISO/IEC 27018 para privacidade na nuvem;</a:t>
            </a:r>
          </a:p>
          <a:p>
            <a:pPr algn="just"/>
            <a:r>
              <a:rPr lang="pt-PT" sz="1700" dirty="0"/>
              <a:t>• ENISA - orientações de segurança;</a:t>
            </a:r>
          </a:p>
          <a:p>
            <a:pPr algn="just"/>
            <a:r>
              <a:rPr lang="pt-PT" sz="1700" dirty="0"/>
              <a:t>• Sistema de certificação de Segurança Cibernética da EU; e</a:t>
            </a:r>
          </a:p>
          <a:p>
            <a:pPr algn="just"/>
            <a:r>
              <a:rPr lang="pt-PT" sz="1700" dirty="0"/>
              <a:t>• CEF - Blocos de construção digitais.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25BC00-B9DC-1644-ACE4-4314A2CF91EA}"/>
              </a:ext>
            </a:extLst>
          </p:cNvPr>
          <p:cNvSpPr txBox="1"/>
          <p:nvPr/>
        </p:nvSpPr>
        <p:spPr>
          <a:xfrm>
            <a:off x="6157302" y="3528959"/>
            <a:ext cx="5624329" cy="252376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PT" sz="1800" b="1" dirty="0"/>
              <a:t>MONITORAMENTO E CONFORMIDADE:</a:t>
            </a:r>
          </a:p>
          <a:p>
            <a:pPr algn="just"/>
            <a:endParaRPr lang="pt-PT" sz="400" dirty="0"/>
          </a:p>
          <a:p>
            <a:pPr algn="just"/>
            <a:r>
              <a:rPr lang="pt-PT" sz="1700" dirty="0"/>
              <a:t>O INTIC vai estabelecer mecanismos para:</a:t>
            </a:r>
          </a:p>
          <a:p>
            <a:pPr algn="just"/>
            <a:r>
              <a:rPr lang="pt-PT" sz="1700" dirty="0"/>
              <a:t>• Monitorar as taxas de adopção dos padrões;</a:t>
            </a:r>
          </a:p>
          <a:p>
            <a:pPr algn="just"/>
            <a:r>
              <a:rPr lang="pt-PT" sz="1700" dirty="0"/>
              <a:t>• Avaliar a qualidade da implementação;</a:t>
            </a:r>
          </a:p>
          <a:p>
            <a:pPr algn="just"/>
            <a:r>
              <a:rPr lang="pt-PT" sz="1700" dirty="0"/>
              <a:t>• Fornecer relatórios de conformidade;</a:t>
            </a:r>
          </a:p>
          <a:p>
            <a:pPr algn="just"/>
            <a:r>
              <a:rPr lang="pt-PT" sz="1700" dirty="0"/>
              <a:t>• Apoiar as entidades na implementação dos padrões;</a:t>
            </a:r>
          </a:p>
          <a:p>
            <a:pPr algn="just"/>
            <a:r>
              <a:rPr lang="pt-PT" sz="1700" dirty="0"/>
              <a:t>• Manter um registo de padrões; e</a:t>
            </a:r>
          </a:p>
          <a:p>
            <a:pPr marL="182563" indent="-182563" algn="just"/>
            <a:r>
              <a:rPr lang="pt-PT" sz="1700" dirty="0"/>
              <a:t>• Realizar auditorias de segurança regulares conforme a norma ISO 27001.</a:t>
            </a:r>
          </a:p>
        </p:txBody>
      </p:sp>
    </p:spTree>
    <p:extLst>
      <p:ext uri="{BB962C8B-B14F-4D97-AF65-F5344CB8AC3E}">
        <p14:creationId xmlns:p14="http://schemas.microsoft.com/office/powerpoint/2010/main" val="18024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19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5200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sz="2400" b="1" kern="0" noProof="0" dirty="0">
                <a:solidFill>
                  <a:schemeClr val="accent3">
                    <a:lumMod val="50000"/>
                  </a:schemeClr>
                </a:solidFill>
              </a:rPr>
              <a:t>9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Gestão de Identidade e Acesso (IAM)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364" y="771724"/>
            <a:ext cx="6732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noProof="0" dirty="0">
                <a:solidFill>
                  <a:prstClr val="black"/>
                </a:solidFill>
              </a:rPr>
              <a:t>9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.1. Arquitectura de Gestão de Identidade e Acesso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64716" y="857920"/>
            <a:ext cx="4683227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Componentes da Arquitectura:</a:t>
            </a:r>
            <a:endParaRPr kumimoji="0" lang="pt-PT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Camada de Provedores de Identidade</a:t>
            </a:r>
            <a:r>
              <a:rPr kumimoji="0" lang="pt-PT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– a camada superior da arquitectura consiste em três categorias distintas de provedores de identidade, que actuam como fontes </a:t>
            </a:r>
            <a:r>
              <a:rPr kumimoji="0" lang="pt-PT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autoritativas</a:t>
            </a:r>
            <a:r>
              <a:rPr kumimoji="0" lang="pt-PT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para autenticação de utilizadores.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Camada de Federação de Identidade</a:t>
            </a:r>
            <a:r>
              <a:rPr kumimoji="0" lang="pt-PT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– a camada intermediária fornece funções essenciais de tradução e padronização, permitindo que diferentes sistemas de identidade trabalhem juntos de forma integrada.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Camada de Serviços e Aplicações Governamentais</a:t>
            </a:r>
            <a:r>
              <a:rPr kumimoji="0" lang="pt-PT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– a camada inferior abrange todos os serviços e aplicações governamentais que utilizam o sistema IAM para autenticação e autorização de utilizadores, garantindo acesso seguro, controlado e </a:t>
            </a:r>
            <a:r>
              <a:rPr kumimoji="0" lang="pt-PT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auditável</a:t>
            </a:r>
            <a:r>
              <a:rPr kumimoji="0" lang="pt-PT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aos recursos digitais do governo.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754"/>
          <a:stretch/>
        </p:blipFill>
        <p:spPr>
          <a:xfrm>
            <a:off x="0" y="1233389"/>
            <a:ext cx="7532275" cy="51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94295" y="0"/>
            <a:ext cx="4129931" cy="569646"/>
          </a:xfrm>
          <a:noFill/>
          <a:ln>
            <a:noFill/>
          </a:ln>
        </p:spPr>
        <p:txBody>
          <a:bodyPr lIns="0" tIns="0" rIns="0" bIns="0" anchor="ctr"/>
          <a:lstStyle/>
          <a:p>
            <a:pPr algn="l" hangingPunct="0">
              <a:spcBef>
                <a:spcPts val="0"/>
              </a:spcBef>
              <a:buSzPct val="45000"/>
              <a:buFont typeface="StarSymbol"/>
            </a:pPr>
            <a:r>
              <a:rPr lang="pt-PT" sz="2400" b="1" dirty="0">
                <a:solidFill>
                  <a:srgbClr val="800000"/>
                </a:solidFill>
                <a:latin typeface="Calibri" pitchFamily="34" charset="0"/>
                <a:ea typeface="Droid Sans Fallback" pitchFamily="2"/>
                <a:cs typeface="Lohit Marathi" pitchFamily="2"/>
              </a:rPr>
              <a:t/>
            </a:r>
            <a:br>
              <a:rPr lang="pt-PT" sz="2400" b="1" dirty="0">
                <a:solidFill>
                  <a:srgbClr val="800000"/>
                </a:solidFill>
                <a:latin typeface="Calibri" pitchFamily="34" charset="0"/>
                <a:ea typeface="Droid Sans Fallback" pitchFamily="2"/>
                <a:cs typeface="Lohit Marathi" pitchFamily="2"/>
              </a:rPr>
            </a:br>
            <a:r>
              <a:rPr lang="pt-PT" sz="2800" b="1" dirty="0">
                <a:solidFill>
                  <a:srgbClr val="800000"/>
                </a:solidFill>
                <a:latin typeface="Calibri" pitchFamily="34" charset="0"/>
                <a:ea typeface="Droid Sans Fallback" pitchFamily="2"/>
                <a:cs typeface="Lohit Marathi" pitchFamily="2"/>
              </a:rPr>
              <a:t>Objectivos da Apresentação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939B30-8BF4-FB4D-BBDE-AFC39202CD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2B808179-7712-5A42-AE07-3FE763188CD0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2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724918BB-8A41-0647-BD65-9F21D03B7C3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pic>
        <p:nvPicPr>
          <p:cNvPr id="8" name="Content Placeholder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4295" y="1638094"/>
            <a:ext cx="3471861" cy="4052895"/>
          </a:xfrm>
          <a:prstGeom prst="rect">
            <a:avLst/>
          </a:prstGeom>
        </p:spPr>
      </p:pic>
      <p:sp>
        <p:nvSpPr>
          <p:cNvPr id="9" name="Retângulo: Cantos Arredondados 2">
            <a:extLst>
              <a:ext uri="{FF2B5EF4-FFF2-40B4-BE49-F238E27FC236}">
                <a16:creationId xmlns:a16="http://schemas.microsoft.com/office/drawing/2014/main" xmlns="" id="{B1533A18-3BC3-0EA5-8E99-86B2A8727027}"/>
              </a:ext>
            </a:extLst>
          </p:cNvPr>
          <p:cNvSpPr/>
          <p:nvPr/>
        </p:nvSpPr>
        <p:spPr bwMode="auto">
          <a:xfrm>
            <a:off x="4705039" y="1468196"/>
            <a:ext cx="6443662" cy="439269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PT" sz="3600" dirty="0">
                <a:cs typeface="Arial"/>
              </a:rPr>
              <a:t>Partilhar com os Membros do Conselho </a:t>
            </a:r>
            <a:r>
              <a:rPr lang="pt-PT" sz="3600" dirty="0" smtClean="0">
                <a:cs typeface="Arial"/>
              </a:rPr>
              <a:t>Consultivo</a:t>
            </a:r>
            <a:r>
              <a:rPr lang="pt-PT" sz="3600" dirty="0" smtClean="0">
                <a:cs typeface="Arial"/>
              </a:rPr>
              <a:t>, </a:t>
            </a:r>
            <a:r>
              <a:rPr lang="pt-PT" sz="3600" dirty="0">
                <a:solidFill>
                  <a:prstClr val="black"/>
                </a:solidFill>
                <a:cs typeface="Arial" panose="020B0604020202020204" pitchFamily="34" charset="0"/>
              </a:rPr>
              <a:t>a proposta de Revisão do Decreto N.º 67/2017, de 1 de Dezembro, que aprova o Quadro de Interoperabilidade de Governo Electrónico.</a:t>
            </a:r>
            <a:endParaRPr lang="pt-PT" sz="36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97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34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ADBDA3E3-2FAA-9746-8E3F-11CF6B1B59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12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MS PGothic" panose="020B0600070205080204" pitchFamily="34" charset="-128"/>
                <a:cs typeface="+mn-cs"/>
              </a:rPr>
              <a:t>Instituto Nacional de Tecnologias de Informação e Comunicação (INTIC, IP)</a:t>
            </a:r>
          </a:p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12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MS PGothic" panose="020B0600070205080204" pitchFamily="34" charset="-128"/>
                <a:cs typeface="+mn-cs"/>
              </a:rPr>
              <a:t>www.intic.gov.mz  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xmlns="" id="{940628C0-7FB3-D541-BEA0-5649EB693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marL="0" marR="0" lvl="0" indent="0" algn="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E1B51E-C877-4DF7-B2EF-3FEF641759EF}" type="slidenum">
              <a:rPr kumimoji="0" lang="pt-BR" sz="121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28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371670-BBA3-0840-8D1C-361CF6DA48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11382" y="254584"/>
            <a:ext cx="8397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0513" indent="-290513"/>
            <a:r>
              <a:rPr lang="pt-PT" sz="2400" b="1" dirty="0">
                <a:solidFill>
                  <a:schemeClr val="accent3">
                    <a:lumMod val="50000"/>
                  </a:schemeClr>
                </a:solidFill>
              </a:rPr>
              <a:t>10. Proposta de Estrutura de Governação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84773D-37C3-F240-8B69-920A0117BA67}"/>
              </a:ext>
            </a:extLst>
          </p:cNvPr>
          <p:cNvSpPr txBox="1"/>
          <p:nvPr/>
        </p:nvSpPr>
        <p:spPr>
          <a:xfrm>
            <a:off x="234682" y="6127641"/>
            <a:ext cx="109990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/>
              <a:t>Fonte: </a:t>
            </a:r>
            <a:r>
              <a:rPr lang="pt-PT" sz="1000" dirty="0" err="1"/>
              <a:t>Knowledge</a:t>
            </a:r>
            <a:r>
              <a:rPr lang="pt-PT" sz="1000" dirty="0"/>
              <a:t> </a:t>
            </a:r>
            <a:r>
              <a:rPr lang="pt-PT" sz="1000" dirty="0" err="1"/>
              <a:t>Hub</a:t>
            </a:r>
            <a:r>
              <a:rPr lang="pt-PT" sz="1000" dirty="0"/>
              <a:t> Digital, </a:t>
            </a:r>
            <a:r>
              <a:rPr lang="en-US" sz="1000" dirty="0"/>
              <a:t>Architecture Document, INTPA-AF-TA-DG-MOZ-42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025" t="9590" r="3158" b="3261"/>
          <a:stretch/>
        </p:blipFill>
        <p:spPr>
          <a:xfrm>
            <a:off x="368968" y="762026"/>
            <a:ext cx="11438021" cy="534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3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B51E-C877-4DF7-B2EF-3FEF641759EF}" type="slidenum">
              <a:rPr lang="pt-BR" smtClean="0"/>
              <a:pPr/>
              <a:t>21</a:t>
            </a:fld>
            <a:endParaRPr lang="pt-BR"/>
          </a:p>
        </p:txBody>
      </p:sp>
      <p:sp>
        <p:nvSpPr>
          <p:cNvPr id="5" name="Rectangle 4"/>
          <p:cNvSpPr/>
          <p:nvPr/>
        </p:nvSpPr>
        <p:spPr>
          <a:xfrm>
            <a:off x="457199" y="1055960"/>
            <a:ext cx="1134687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 Integra </a:t>
            </a:r>
            <a:r>
              <a:rPr lang="pt-PT" sz="2200" b="1" dirty="0"/>
              <a:t>serviços públicos</a:t>
            </a:r>
            <a:r>
              <a:rPr lang="pt-PT" sz="2200" dirty="0"/>
              <a:t>, eliminando barreiras entre instituições.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 Melhora </a:t>
            </a:r>
            <a:r>
              <a:rPr lang="pt-PT" sz="2200" b="1" dirty="0"/>
              <a:t>a experiência do cidadão</a:t>
            </a:r>
            <a:r>
              <a:rPr lang="pt-PT" sz="2200" dirty="0"/>
              <a:t>, com serviços mais rápidos, simples e centrados no utilizador. </a:t>
            </a:r>
          </a:p>
          <a:p>
            <a:pPr marL="166688" indent="-1666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Implementa </a:t>
            </a:r>
            <a:r>
              <a:rPr lang="pt-PT" sz="2200" b="1" dirty="0"/>
              <a:t>o princípio "Uma Única Vez"</a:t>
            </a:r>
            <a:r>
              <a:rPr lang="pt-PT" sz="2200" dirty="0"/>
              <a:t>, evitando a repetição da entrega da mesma informação.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 Reduz </a:t>
            </a:r>
            <a:r>
              <a:rPr lang="pt-PT" sz="2200" b="1" dirty="0"/>
              <a:t>custos, tempo e burocracia</a:t>
            </a:r>
            <a:r>
              <a:rPr lang="pt-PT" sz="2200" dirty="0"/>
              <a:t>, para cidadãos, empresas e Estado. </a:t>
            </a:r>
          </a:p>
          <a:p>
            <a:pPr marL="166688" indent="-1666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Reforça </a:t>
            </a:r>
            <a:r>
              <a:rPr lang="pt-PT" sz="2200" b="1" dirty="0"/>
              <a:t>a transparência, a confiança e a </a:t>
            </a:r>
            <a:r>
              <a:rPr lang="pt-PT" sz="2200" b="1" dirty="0" smtClean="0"/>
              <a:t>protecção </a:t>
            </a:r>
            <a:r>
              <a:rPr lang="pt-PT" sz="2200" b="1" dirty="0"/>
              <a:t>dos dados</a:t>
            </a:r>
            <a:r>
              <a:rPr lang="pt-PT" sz="2200" dirty="0"/>
              <a:t>, promovendo uma governação digital segura. </a:t>
            </a:r>
          </a:p>
          <a:p>
            <a:pPr marL="166688" indent="-1666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200" b="1" dirty="0" smtClean="0"/>
              <a:t>Impulsiona </a:t>
            </a:r>
            <a:r>
              <a:rPr lang="pt-PT" sz="2200" b="1" dirty="0"/>
              <a:t>a transformação digital e o desenvolvimento económico</a:t>
            </a:r>
            <a:r>
              <a:rPr lang="pt-PT" sz="2200" dirty="0"/>
              <a:t>, através de serviços públicos interoperáveis e eficientes.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1873" y="232853"/>
            <a:ext cx="8696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E66C7D">
                    <a:lumMod val="50000"/>
                  </a:srgbClr>
                </a:solidFill>
                <a:ea typeface="+mj-ea"/>
                <a:cs typeface="Arial" panose="020B0604020202020204" pitchFamily="34" charset="0"/>
              </a:rPr>
              <a:t>11. Importância do Quadro de Interoperabilidade em Moçambique</a:t>
            </a:r>
          </a:p>
        </p:txBody>
      </p:sp>
    </p:spTree>
    <p:extLst>
      <p:ext uri="{BB962C8B-B14F-4D97-AF65-F5344CB8AC3E}">
        <p14:creationId xmlns:p14="http://schemas.microsoft.com/office/powerpoint/2010/main" val="69970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>
                <a:solidFill>
                  <a:prstClr val="white"/>
                </a:solidFill>
              </a:rPr>
              <a:pPr/>
              <a:t>22</a:t>
            </a:fld>
            <a:endParaRPr lang="pt-BR" sz="1183" dirty="0">
              <a:solidFill>
                <a:prstClr val="white"/>
              </a:solidFill>
            </a:endParaRP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>
              <a:defRPr/>
            </a:pPr>
            <a:r>
              <a:rPr lang="pt-PT" sz="1121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309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 smtClean="0">
                <a:solidFill>
                  <a:srgbClr val="E66C7D">
                    <a:lumMod val="50000"/>
                  </a:srgbClr>
                </a:solidFill>
                <a:ea typeface="+mj-ea"/>
                <a:cs typeface="Arial" panose="020B0604020202020204" pitchFamily="34" charset="0"/>
              </a:rPr>
              <a:t>12. </a:t>
            </a:r>
            <a:r>
              <a:rPr lang="pt-PT" sz="2400" b="1" dirty="0">
                <a:solidFill>
                  <a:srgbClr val="E66C7D">
                    <a:lumMod val="50000"/>
                  </a:srgbClr>
                </a:solidFill>
                <a:ea typeface="+mj-ea"/>
                <a:cs typeface="Arial" panose="020B0604020202020204" pitchFamily="34" charset="0"/>
              </a:rPr>
              <a:t>Impacto Financeiro</a:t>
            </a:r>
            <a:endParaRPr lang="pt-PT" sz="2400" b="1" kern="0" dirty="0">
              <a:solidFill>
                <a:srgbClr val="E66C7D">
                  <a:lumMod val="5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148" y="1110256"/>
            <a:ext cx="111302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A revisão do Decreto não cria, por si só, novas obrigações financeiras no orçamento do Estado.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Os custos de implementação e operação do quadro de interoperabilidade são suportados pelas dotações orçamentais existentes do INTIC e da ATDI, complementadas no período </a:t>
            </a:r>
            <a:r>
              <a:rPr lang="pt-BR" sz="22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actual</a:t>
            </a: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 pela assistência técnica e financeira prestada no âmbito do </a:t>
            </a:r>
            <a:r>
              <a:rPr lang="pt-BR" sz="22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projecto</a:t>
            </a: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 Quadro de Interoperabilidade pela União Europeia, através do INTPA.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O novo quadro foi concebido para gerar poupanças orçamentais a longo prazo por meio da eliminação da duplicação de dados, da racionalização da contratação de TIC e da redução dos custos administrativos associados ao princípio “uma só vez”/</a:t>
            </a:r>
            <a:r>
              <a:rPr lang="pt-BR" sz="22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Once</a:t>
            </a: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 </a:t>
            </a:r>
            <a:r>
              <a:rPr lang="pt-BR" sz="22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Only</a:t>
            </a:r>
            <a:r>
              <a:rPr lang="pt-BR" sz="22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24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6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23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1949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sz="2400" b="1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13.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Conclusão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148" y="1110256"/>
            <a:ext cx="111302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t-PT" sz="2400" kern="0" dirty="0">
                <a:solidFill>
                  <a:prstClr val="black"/>
                </a:solidFill>
              </a:rPr>
              <a:t>As Especificações Técnicas, Arquitectura e Padrões de Interoperabilidade dos Sistemas do Governo Electrónico propostos, estabelecem uma base tecnológica e institucional </a:t>
            </a:r>
            <a:r>
              <a:rPr kumimoji="0" lang="pt-PT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sólida para a Transformação </a:t>
            </a:r>
            <a:r>
              <a:rPr lang="pt-PT" sz="2400" kern="0" dirty="0">
                <a:solidFill>
                  <a:prstClr val="black"/>
                </a:solidFill>
              </a:rPr>
              <a:t>D</a:t>
            </a:r>
            <a:r>
              <a:rPr kumimoji="0" lang="pt-PT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igital</a:t>
            </a:r>
            <a:r>
              <a:rPr kumimoji="0" lang="pt-PT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do Governo, com impacto em todos sectores, apresentando uma arquitectura descentralizada, resiliente e alinhada com padrões como </a:t>
            </a:r>
            <a:r>
              <a:rPr kumimoji="0" lang="pt-PT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eIDAS</a:t>
            </a:r>
            <a:r>
              <a:rPr kumimoji="0" lang="pt-PT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GDPR e ISO 27001.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Ao assegurar a segurança na concepção, governação robusta de dados e integração estruturada do sector privado, o modelo proposto cria condições para serviços públicos digitais mais integrados, confiáveis e centrados no cidadão.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t-BR" sz="2400" kern="0" dirty="0">
                <a:solidFill>
                  <a:prstClr val="black"/>
                </a:solidFill>
              </a:rPr>
              <a:t>A revisão do Decreto de Interoperabilidade constitui uma oportunidade estratégica para consolidar o ecossistema digital do Estado, reforçar a governação de dados e assegurar serviços públicos digitais integrados, seguros e centrados no cidadão. </a:t>
            </a:r>
          </a:p>
        </p:txBody>
      </p:sp>
    </p:spTree>
    <p:extLst>
      <p:ext uri="{BB962C8B-B14F-4D97-AF65-F5344CB8AC3E}">
        <p14:creationId xmlns:p14="http://schemas.microsoft.com/office/powerpoint/2010/main" val="69512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F1D9628-691B-484D-ADB2-DCFC19999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C5470F96-C148-7E46-ACE6-F108F0E5CCE2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24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67559D86-658C-A241-9C57-C56F9FDE63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1873" y="232853"/>
            <a:ext cx="1531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sz="2400" b="1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14.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Pedido</a:t>
            </a:r>
            <a:endParaRPr kumimoji="0" lang="pt-PT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6963" y="1372544"/>
            <a:ext cx="10896600" cy="405001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t-PT" sz="4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Solicita-se a este órg</a:t>
            </a:r>
            <a:r>
              <a:rPr lang="pt-PT" sz="4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ão</a:t>
            </a:r>
            <a:r>
              <a:rPr lang="pt-PT" sz="4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a apreciação positiva da presente Proposta de Revisão do Regulamento </a:t>
            </a:r>
            <a:r>
              <a:rPr lang="pt-PT" sz="4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do Quadro de Interoperabilidade do Governo Electrónico.</a:t>
            </a:r>
            <a:endParaRPr lang="pt-BR" sz="2200" dirty="0">
              <a:solidFill>
                <a:sysClr val="windowText" lastClr="0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73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2357" y="2704526"/>
            <a:ext cx="9387286" cy="657508"/>
          </a:xfrm>
        </p:spPr>
        <p:txBody>
          <a:bodyPr/>
          <a:lstStyle/>
          <a:p>
            <a:pPr marL="637913" lvl="1" indent="-313023" algn="ctr">
              <a:lnSpc>
                <a:spcPct val="80000"/>
              </a:lnSpc>
              <a:buNone/>
              <a:defRPr/>
            </a:pPr>
            <a:r>
              <a:rPr lang="pt-PT" sz="3738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/>
              </a:rPr>
              <a:t>Pela atenção dispensada, muito obrigado!</a:t>
            </a:r>
          </a:p>
          <a:p>
            <a:pPr marL="637913" lvl="1" indent="-313023" algn="ctr">
              <a:lnSpc>
                <a:spcPct val="80000"/>
              </a:lnSpc>
              <a:buNone/>
              <a:defRPr/>
            </a:pPr>
            <a:endParaRPr lang="pt-PT" sz="2990" dirty="0">
              <a:latin typeface="Times New Roman"/>
              <a:cs typeface="Times New Roman"/>
              <a:sym typeface="Webdings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xmlns="" id="{E960D7BB-B28D-4FE8-81AB-9E8D2E919B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1402357" y="6419640"/>
            <a:ext cx="9387286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28336">
              <a:defRPr/>
            </a:pPr>
            <a:r>
              <a:rPr lang="pt-PT" sz="1308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Rua José Mateus, No. 437, Cidade de Maputo, Tel. 21 49 87 86/7, info@intic.gov.mz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01210A-8A3B-FC62-A2E8-9DE472DAD908}"/>
              </a:ext>
            </a:extLst>
          </p:cNvPr>
          <p:cNvSpPr txBox="1"/>
          <p:nvPr/>
        </p:nvSpPr>
        <p:spPr>
          <a:xfrm>
            <a:off x="1402357" y="3429000"/>
            <a:ext cx="9387286" cy="379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8336"/>
            <a:r>
              <a:rPr lang="en-US" sz="1869" dirty="0">
                <a:solidFill>
                  <a:prstClr val="black"/>
                </a:solidFill>
                <a:latin typeface="Calibri"/>
              </a:rPr>
              <a:t> www.intic.gov</a:t>
            </a:r>
            <a:r>
              <a:rPr lang="en-US" sz="1869">
                <a:solidFill>
                  <a:prstClr val="black"/>
                </a:solidFill>
                <a:latin typeface="Calibri"/>
              </a:rPr>
              <a:t>.mz</a:t>
            </a:r>
            <a:r>
              <a:rPr lang="en-US" sz="1869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D8A96E6-D4A5-02EE-1E51-3C52A7D54B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7807" y="3852087"/>
            <a:ext cx="1658798" cy="16815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B35605-469D-1641-9538-75FD8158E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28336"/>
            <a:fld id="{0BE1B51E-C877-4DF7-B2EF-3FEF641759EF}" type="slidenum">
              <a:rPr lang="pt-BR">
                <a:solidFill>
                  <a:prstClr val="white"/>
                </a:solidFill>
                <a:latin typeface="Calibri"/>
              </a:rPr>
              <a:pPr defTabSz="928336"/>
              <a:t>25</a:t>
            </a:fld>
            <a:endParaRPr lang="pt-B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246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28981" y="203180"/>
            <a:ext cx="4129931" cy="569646"/>
          </a:xfrm>
          <a:noFill/>
          <a:ln>
            <a:noFill/>
          </a:ln>
        </p:spPr>
        <p:txBody>
          <a:bodyPr lIns="0" tIns="0" rIns="0" bIns="0" anchor="ctr"/>
          <a:lstStyle/>
          <a:p>
            <a:pPr algn="l" hangingPunct="0">
              <a:spcBef>
                <a:spcPts val="0"/>
              </a:spcBef>
              <a:buSzPct val="45000"/>
              <a:buFont typeface="StarSymbol"/>
            </a:pPr>
            <a:r>
              <a:rPr lang="pt-PT" sz="2800" b="1" dirty="0">
                <a:solidFill>
                  <a:srgbClr val="800000"/>
                </a:solidFill>
                <a:latin typeface="Calibri" pitchFamily="34" charset="0"/>
                <a:ea typeface="Droid Sans Fallback" pitchFamily="2"/>
                <a:cs typeface="Lohit Marathi" pitchFamily="2"/>
              </a:rPr>
              <a:t>Sumário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939B30-8BF4-FB4D-BBDE-AFC39202CD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82207"/>
            <a:ext cx="469364" cy="475793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xmlns="" id="{2B808179-7712-5A42-AE07-3FE763188CD0}"/>
              </a:ext>
            </a:extLst>
          </p:cNvPr>
          <p:cNvSpPr txBox="1">
            <a:spLocks/>
          </p:cNvSpPr>
          <p:nvPr/>
        </p:nvSpPr>
        <p:spPr>
          <a:xfrm>
            <a:off x="10081901" y="6459453"/>
            <a:ext cx="2133601" cy="355662"/>
          </a:xfrm>
          <a:prstGeom prst="rect">
            <a:avLst/>
          </a:prstGeom>
        </p:spPr>
        <p:txBody>
          <a:bodyPr vert="horz" lIns="92829" tIns="46415" rIns="92829" bIns="46415" rtlCol="0" anchor="ctr"/>
          <a:lstStyle>
            <a:defPPr>
              <a:defRPr lang="pt-BR"/>
            </a:defPPr>
            <a:lvl1pPr marL="0" algn="r" defTabSz="993404" rtl="0" eaLnBrk="1" latinLnBrk="0" hangingPunct="1">
              <a:defRPr sz="126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E1B51E-C877-4DF7-B2EF-3FEF641759EF}" type="slidenum">
              <a:rPr lang="pt-BR" sz="1183"/>
              <a:pPr/>
              <a:t>3</a:t>
            </a:fld>
            <a:endParaRPr lang="pt-BR" sz="1183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724918BB-8A41-0647-BD65-9F21D03B7C3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799770" y="6419641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eaLnBrk="1" hangingPunct="1">
              <a:defRPr/>
            </a:pPr>
            <a:r>
              <a:rPr lang="pt-PT" sz="1121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</a:t>
            </a:r>
            <a:r>
              <a:rPr lang="pt-PT" sz="112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C3B1B9-0FD4-9041-B248-9D6083F2F83F}"/>
              </a:ext>
            </a:extLst>
          </p:cNvPr>
          <p:cNvSpPr txBox="1"/>
          <p:nvPr/>
        </p:nvSpPr>
        <p:spPr>
          <a:xfrm>
            <a:off x="634111" y="1346435"/>
            <a:ext cx="10629900" cy="449353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633184" marR="0" lvl="1" indent="-320440" algn="just" defTabSz="714845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Introdução.</a:t>
            </a:r>
          </a:p>
          <a:p>
            <a:pPr marL="633184" lvl="1" indent="-320440" algn="just" defTabSz="714845">
              <a:buFont typeface="+mj-lt"/>
              <a:buAutoNum type="arabicPeriod"/>
              <a:defRPr/>
            </a:pPr>
            <a:r>
              <a:rPr lang="pt-PT" sz="2200" kern="0" dirty="0">
                <a:solidFill>
                  <a:prstClr val="black"/>
                </a:solidFill>
              </a:rPr>
              <a:t>Proposta de Revisão do Regulamento. </a:t>
            </a:r>
            <a:endParaRPr kumimoji="0" lang="pt-PT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dirty="0"/>
              <a:t>Enquadramento Jurídico do </a:t>
            </a:r>
            <a:r>
              <a:rPr lang="pt-PT" sz="2200" i="1" dirty="0"/>
              <a:t>X-Road</a:t>
            </a:r>
            <a:r>
              <a:rPr lang="pt-PT" sz="2200" dirty="0"/>
              <a:t> de Moçambique.</a:t>
            </a:r>
            <a:endParaRPr kumimoji="0" lang="pt-PT" sz="2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633184" marR="0" lvl="1" indent="-320440" algn="just" defTabSz="714845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Visão Geral da Arquitectura.</a:t>
            </a:r>
          </a:p>
          <a:p>
            <a:pPr marL="633184" marR="0" lvl="1" indent="-320440" algn="just" defTabSz="714845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Arquitectura Técnica.</a:t>
            </a:r>
          </a:p>
          <a:p>
            <a:pPr marL="633184" marR="0" lvl="1" indent="-320440" algn="just" defTabSz="714845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Arquitectura de PKI.</a:t>
            </a: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Proposta de Padrões Técnicos para a Interoperabilidade e Troca de Dados.</a:t>
            </a: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Proposta de Padrões Técnicos para Conformidade e Governação.</a:t>
            </a: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Gestão de Identidade e Acesso (IAM).</a:t>
            </a: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Proposta de Estrutura de Governação</a:t>
            </a:r>
            <a:r>
              <a:rPr lang="pt-PT" sz="2200" kern="0" dirty="0" smtClean="0">
                <a:solidFill>
                  <a:prstClr val="black"/>
                </a:solidFill>
              </a:rPr>
              <a:t>.</a:t>
            </a: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Importância do Quadro de Interoperabilidade em </a:t>
            </a:r>
            <a:r>
              <a:rPr lang="pt-PT" sz="2200" kern="0" dirty="0" smtClean="0">
                <a:solidFill>
                  <a:prstClr val="black"/>
                </a:solidFill>
              </a:rPr>
              <a:t>Moçambique.</a:t>
            </a:r>
            <a:endParaRPr lang="pt-PT" sz="2200" kern="0" dirty="0">
              <a:solidFill>
                <a:prstClr val="black"/>
              </a:solidFill>
            </a:endParaRPr>
          </a:p>
          <a:p>
            <a:pPr marL="633184" lvl="1" indent="-320440" algn="just" defTabSz="714845">
              <a:buFont typeface="+mj-lt"/>
              <a:buAutoNum type="arabicPeriod"/>
            </a:pPr>
            <a:r>
              <a:rPr lang="pt-PT" sz="2200" kern="0" dirty="0">
                <a:solidFill>
                  <a:prstClr val="black"/>
                </a:solidFill>
              </a:rPr>
              <a:t> Impacto Financeiro.</a:t>
            </a:r>
          </a:p>
          <a:p>
            <a:pPr marL="633184" marR="0" lvl="1" indent="-320440" algn="just" defTabSz="714845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Conclusão.</a:t>
            </a:r>
          </a:p>
        </p:txBody>
      </p:sp>
    </p:spTree>
    <p:extLst>
      <p:ext uri="{BB962C8B-B14F-4D97-AF65-F5344CB8AC3E}">
        <p14:creationId xmlns:p14="http://schemas.microsoft.com/office/powerpoint/2010/main" val="348318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809C057-E9FD-4B40-9263-764AC23092E5}"/>
              </a:ext>
            </a:extLst>
          </p:cNvPr>
          <p:cNvSpPr txBox="1"/>
          <p:nvPr/>
        </p:nvSpPr>
        <p:spPr>
          <a:xfrm>
            <a:off x="234682" y="1111899"/>
            <a:ext cx="11554044" cy="516846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Moçambique está a seguir uma ambiciosa agenda de transformação digital destinada a modernizar a administração pública, expandir o acesso aos serviços </a:t>
            </a:r>
            <a:r>
              <a:rPr lang="pt-BR" sz="27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eletrónicos</a:t>
            </a: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 melhorar a qualidade da </a:t>
            </a:r>
            <a:r>
              <a:rPr lang="pt-BR" sz="27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interacção</a:t>
            </a: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do governo com os cidadãos e as empresas.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Nos últimos anos, o número de instituições públicas que fornecem serviços digitais cresceu substancialmente, e a interconexão dos sistemas governamentais tornou-se uma necessidade operacional prática, e não uma aspiração política.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qualidade, segurança e confiabilidade dessas interconexões têm consequências </a:t>
            </a:r>
            <a:r>
              <a:rPr lang="pt-BR" sz="2700" dirty="0" err="1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directas</a:t>
            </a: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para o bem-estar dos cidadãos, a eficiência administrativa e o desenvolvimento econ</a:t>
            </a: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pt-BR" sz="27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mico nacional.</a:t>
            </a:r>
            <a:endParaRPr lang="en-US" sz="2700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1295" dirty="0">
                <a:solidFill>
                  <a:prstClr val="white"/>
                </a:solidFill>
              </a:rPr>
              <a:t>10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68F4CCD7-9FC2-C249-BBA5-20C6D4005F5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 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xmlns="" id="{CC0FBCCA-0A9C-0745-A8CA-9234508D0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defTabSz="928336">
              <a:defRPr/>
            </a:pPr>
            <a:fld id="{0BE1B51E-C877-4DF7-B2EF-3FEF641759EF}" type="slidenum">
              <a:rPr lang="pt-BR">
                <a:solidFill>
                  <a:prstClr val="white"/>
                </a:solidFill>
              </a:rPr>
              <a:pPr defTabSz="928336">
                <a:defRPr/>
              </a:pPr>
              <a:t>4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D9D1E2-3A9E-C44F-B6C1-DDC1BAD762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45B1A97B-D7C3-3844-9FFF-3E6565EF8C57}"/>
              </a:ext>
            </a:extLst>
          </p:cNvPr>
          <p:cNvSpPr txBox="1">
            <a:spLocks/>
          </p:cNvSpPr>
          <p:nvPr/>
        </p:nvSpPr>
        <p:spPr>
          <a:xfrm>
            <a:off x="1081310" y="221673"/>
            <a:ext cx="8573053" cy="29846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 b="1">
                <a:solidFill>
                  <a:srgbClr val="9A313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Calibri"/>
              </a:defRPr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90513" indent="-290513"/>
            <a:r>
              <a:rPr lang="pt-PT" sz="2800" dirty="0"/>
              <a:t>1. Introdução</a:t>
            </a:r>
          </a:p>
        </p:txBody>
      </p:sp>
    </p:spTree>
    <p:extLst>
      <p:ext uri="{BB962C8B-B14F-4D97-AF65-F5344CB8AC3E}">
        <p14:creationId xmlns:p14="http://schemas.microsoft.com/office/powerpoint/2010/main" val="328616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809C057-E9FD-4B40-9263-764AC23092E5}"/>
              </a:ext>
            </a:extLst>
          </p:cNvPr>
          <p:cNvSpPr txBox="1"/>
          <p:nvPr/>
        </p:nvSpPr>
        <p:spPr>
          <a:xfrm>
            <a:off x="266597" y="882290"/>
            <a:ext cx="11554044" cy="55373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O Decreto n.º 67/2017, de 1 de dezembro, estabeleceu o Quadro Regulamentar da Interoperabilidade do Governo Electr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nico, fornecendo a base jurídica original para o intercâmbio de dados e a integração de sistemas de informação entre as entidades públicas.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Este Decreto representou uma conquista significativa. No entanto, desde a sua entrada em vigor, o panorama tecnológico evoluiu consideravelmente: as ameaças à segurança cibern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tica intensificaram-se; as normas internacionais de protecção de dados e privacidade amadureceram; as expectativas dos cidadãos em relação a uma administração pública digital integrada, fluida e sem descontinuidades aumentaram.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 neste contexto que apresentamos a presente proposta de revis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ã</a:t>
            </a:r>
            <a:r>
              <a:rPr lang="pt-PT" sz="2400" dirty="0">
                <a:solidFill>
                  <a:prstClr val="black"/>
                </a:solidFill>
                <a:latin typeface="+mj-lt"/>
                <a:ea typeface="Calibri" panose="020F0502020204030204" pitchFamily="34" charset="0"/>
              </a:rPr>
              <a:t>o do Regulamento do Quadro de Interoperabilidade do Governo, com o objectivo de alinhar a sua arquitectura de governação digital com as melhores práticas internacionais.</a:t>
            </a:r>
            <a:endParaRPr lang="en-US" sz="2400" dirty="0">
              <a:solidFill>
                <a:prstClr val="black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>
              <a:solidFill>
                <a:prstClr val="black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1295" dirty="0">
                <a:solidFill>
                  <a:prstClr val="white"/>
                </a:solidFill>
              </a:rPr>
              <a:t>10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68F4CCD7-9FC2-C249-BBA5-20C6D4005F5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 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xmlns="" id="{CC0FBCCA-0A9C-0745-A8CA-9234508D0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defTabSz="928336">
              <a:defRPr/>
            </a:pPr>
            <a:fld id="{0BE1B51E-C877-4DF7-B2EF-3FEF641759EF}" type="slidenum">
              <a:rPr lang="pt-BR">
                <a:solidFill>
                  <a:prstClr val="white"/>
                </a:solidFill>
              </a:rPr>
              <a:pPr defTabSz="928336">
                <a:defRPr/>
              </a:pPr>
              <a:t>5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D9D1E2-3A9E-C44F-B6C1-DDC1BAD762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45B1A97B-D7C3-3844-9FFF-3E6565EF8C57}"/>
              </a:ext>
            </a:extLst>
          </p:cNvPr>
          <p:cNvSpPr txBox="1">
            <a:spLocks/>
          </p:cNvSpPr>
          <p:nvPr/>
        </p:nvSpPr>
        <p:spPr>
          <a:xfrm>
            <a:off x="1081310" y="221673"/>
            <a:ext cx="8573053" cy="29846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 b="1">
                <a:solidFill>
                  <a:srgbClr val="9A313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Calibri"/>
              </a:defRPr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90513" indent="-290513"/>
            <a:r>
              <a:rPr lang="pt-PT" sz="2800" dirty="0"/>
              <a:t>1. Introdução</a:t>
            </a:r>
          </a:p>
        </p:txBody>
      </p:sp>
    </p:spTree>
    <p:extLst>
      <p:ext uri="{BB962C8B-B14F-4D97-AF65-F5344CB8AC3E}">
        <p14:creationId xmlns:p14="http://schemas.microsoft.com/office/powerpoint/2010/main" val="270336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1295" dirty="0">
                <a:solidFill>
                  <a:prstClr val="white"/>
                </a:solidFill>
              </a:rPr>
              <a:t>10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68F4CCD7-9FC2-C249-BBA5-20C6D4005F5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 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xmlns="" id="{CC0FBCCA-0A9C-0745-A8CA-9234508D0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defTabSz="928336">
              <a:defRPr/>
            </a:pPr>
            <a:fld id="{0BE1B51E-C877-4DF7-B2EF-3FEF641759EF}" type="slidenum">
              <a:rPr lang="pt-BR">
                <a:solidFill>
                  <a:prstClr val="white"/>
                </a:solidFill>
              </a:rPr>
              <a:pPr defTabSz="928336">
                <a:defRPr/>
              </a:pPr>
              <a:t>6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D9D1E2-3A9E-C44F-B6C1-DDC1BAD762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45B1A97B-D7C3-3844-9FFF-3E6565EF8C57}"/>
              </a:ext>
            </a:extLst>
          </p:cNvPr>
          <p:cNvSpPr txBox="1">
            <a:spLocks/>
          </p:cNvSpPr>
          <p:nvPr/>
        </p:nvSpPr>
        <p:spPr>
          <a:xfrm>
            <a:off x="1081310" y="221673"/>
            <a:ext cx="8573053" cy="29846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 b="1">
                <a:solidFill>
                  <a:srgbClr val="9A313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Calibri"/>
              </a:defRPr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90513" indent="-290513"/>
            <a:r>
              <a:rPr lang="pt-PT" sz="2800" dirty="0"/>
              <a:t>2. Proposta de Revis</a:t>
            </a: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ã</a:t>
            </a:r>
            <a:r>
              <a:rPr lang="pt-PT" sz="2800" dirty="0"/>
              <a:t>o do Regulamento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053866"/>
              </p:ext>
            </p:extLst>
          </p:nvPr>
        </p:nvGraphicFramePr>
        <p:xfrm>
          <a:off x="261257" y="1182552"/>
          <a:ext cx="11756572" cy="4948301"/>
        </p:xfrm>
        <a:graphic>
          <a:graphicData uri="http://schemas.openxmlformats.org/drawingml/2006/table">
            <a:tbl>
              <a:tblPr firstRow="1" bandRow="1"/>
              <a:tblGrid>
                <a:gridCol w="5251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053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8475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2267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Princípio da Neutralidade Técnica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O quadro de interoperabilidade deve</a:t>
                      </a:r>
                      <a:r>
                        <a:rPr lang="pt-BR" sz="1500" baseline="0" dirty="0">
                          <a:latin typeface="Georgia" panose="02040502050405020303" pitchFamily="18" charset="0"/>
                        </a:rPr>
                        <a:t> ser</a:t>
                      </a:r>
                      <a:r>
                        <a:rPr lang="pt-BR" sz="1500" dirty="0">
                          <a:latin typeface="Georgia" panose="02040502050405020303" pitchFamily="18" charset="0"/>
                        </a:rPr>
                        <a:t> implementado com base em normas abertas, evitando assim a dependência de fornecedores específicos e assegurando que as decisões de contratação pública sejam tecnologicamente neutras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8392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Princípio de Proporcionalidade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As obrigações de interoperabilidade devem</a:t>
                      </a:r>
                      <a:r>
                        <a:rPr lang="pt-BR" sz="1500" baseline="0" dirty="0">
                          <a:latin typeface="Georgia" panose="02040502050405020303" pitchFamily="18" charset="0"/>
                        </a:rPr>
                        <a:t> ser</a:t>
                      </a:r>
                      <a:r>
                        <a:rPr lang="pt-BR" sz="1500" dirty="0">
                          <a:latin typeface="Georgia" panose="02040502050405020303" pitchFamily="18" charset="0"/>
                        </a:rPr>
                        <a:t> calibradas em função da sensibilidade dos dados envolvidos e da natureza do serviço que está a ser prestado, evitando encargos desproporcionados para as entidades de menor dimensão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7135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Princípio de Reutilização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Os componentes, serviços e conjuntos de dados digitais compartilhados sejam disponibilizados em toda a estrutura, para evitar a duplicação e promover a eficiência.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9792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Princípio de Segurança desde a Concepção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As considerações de segurança devem incorporadas desde as primeiras fases de concepção e aquisição do sistema, em vez de serem adaptadas após a implementação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9204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Princípio do Digital como Regra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Os canais digitais devem ser o principal meio pelo qual as instituições da Administração Pública prestam serviços aos cidadãos e às empresas, e através do qual os cidadãos e as empresas fornecem informações às entidades públicas. 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02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1295" dirty="0">
                <a:solidFill>
                  <a:prstClr val="white"/>
                </a:solidFill>
              </a:rPr>
              <a:t>10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xmlns="" id="{68F4CCD7-9FC2-C249-BBA5-20C6D4005F5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Instituto Nacional de Tecnologias de Informação e Comunicação (INTIC, IP)</a:t>
            </a:r>
          </a:p>
          <a:p>
            <a:pPr algn="ctr" defTabSz="928336">
              <a:defRPr/>
            </a:pPr>
            <a:r>
              <a:rPr lang="pt-PT" sz="112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MS PGothic" panose="020B0600070205080204" pitchFamily="34" charset="-128"/>
              </a:rPr>
              <a:t>www.intic.gov.mz 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xmlns="" id="{CC0FBCCA-0A9C-0745-A8CA-9234508D0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defTabSz="928336">
              <a:defRPr/>
            </a:pPr>
            <a:fld id="{0BE1B51E-C877-4DF7-B2EF-3FEF641759EF}" type="slidenum">
              <a:rPr lang="pt-BR">
                <a:solidFill>
                  <a:prstClr val="white"/>
                </a:solidFill>
              </a:rPr>
              <a:pPr defTabSz="928336">
                <a:defRPr/>
              </a:pPr>
              <a:t>7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D9D1E2-3A9E-C44F-B6C1-DDC1BAD762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45B1A97B-D7C3-3844-9FFF-3E6565EF8C57}"/>
              </a:ext>
            </a:extLst>
          </p:cNvPr>
          <p:cNvSpPr txBox="1">
            <a:spLocks/>
          </p:cNvSpPr>
          <p:nvPr/>
        </p:nvSpPr>
        <p:spPr>
          <a:xfrm>
            <a:off x="1081310" y="221673"/>
            <a:ext cx="8573053" cy="29846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 b="1">
                <a:solidFill>
                  <a:srgbClr val="9A313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Calibri"/>
              </a:defRPr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90513" indent="-290513"/>
            <a:r>
              <a:rPr lang="pt-PT" sz="2800" dirty="0"/>
              <a:t>2. Proposta de Revis</a:t>
            </a: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ã</a:t>
            </a:r>
            <a:r>
              <a:rPr lang="pt-PT" sz="2800" dirty="0"/>
              <a:t>o do Regulamento</a:t>
            </a: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177"/>
              </p:ext>
            </p:extLst>
          </p:nvPr>
        </p:nvGraphicFramePr>
        <p:xfrm>
          <a:off x="261257" y="1071185"/>
          <a:ext cx="11756572" cy="5004876"/>
        </p:xfrm>
        <a:graphic>
          <a:graphicData uri="http://schemas.openxmlformats.org/drawingml/2006/table">
            <a:tbl>
              <a:tblPr firstRow="1" bandRow="1"/>
              <a:tblGrid>
                <a:gridCol w="5904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8475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9055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Obrigações das Instituições da Administração Pública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500" dirty="0">
                          <a:latin typeface="Georgia" panose="02040502050405020303" pitchFamily="18" charset="0"/>
                        </a:rPr>
                        <a:t>As instituições da Administração Pública estão sujeitas ao regime de execução de disponibilizar os seus serviços através da plataforma de interoperabilidade.</a:t>
                      </a:r>
                      <a:endParaRPr lang="en-US" sz="15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8392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Privacidade desde a concepção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PT" sz="1600" b="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A protecção de privacidade deve ser incorporada em todos os sistemas de informação conectados à plataforma de interoperabilidade, desde o estágio inicial de seu projecto, arquitetura e desenvolvimento, sendo o cumprimento deste requisito uma condição para a conexão à plataforma.</a:t>
                      </a:r>
                      <a:endParaRPr lang="en-US" sz="1600" b="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7135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Encarregado de Protecção de Dados Pessoais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600" dirty="0">
                          <a:latin typeface="Georgia" panose="02040502050405020303" pitchFamily="18" charset="0"/>
                        </a:rPr>
                        <a:t>Toda instituição pública que trate dados pessoais através da plataforma de interoperabilidade deve designar um Encarregado de </a:t>
                      </a:r>
                      <a:r>
                        <a:rPr lang="pt-BR" sz="1600" dirty="0" err="1">
                          <a:latin typeface="Georgia" panose="02040502050405020303" pitchFamily="18" charset="0"/>
                        </a:rPr>
                        <a:t>Protecção</a:t>
                      </a:r>
                      <a:r>
                        <a:rPr lang="pt-BR" sz="1600" dirty="0">
                          <a:latin typeface="Georgia" panose="02040502050405020303" pitchFamily="18" charset="0"/>
                        </a:rPr>
                        <a:t> de Dados Pessoais. </a:t>
                      </a:r>
                      <a:endParaRPr lang="en-US" sz="16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9792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</a:rPr>
                        <a:t>Estrutura de Prestação de Contas</a:t>
                      </a:r>
                      <a:endParaRPr lang="en-US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/>
                      <a:r>
                        <a:rPr lang="pt-BR" sz="1600" dirty="0">
                          <a:latin typeface="Georgia" panose="02040502050405020303" pitchFamily="18" charset="0"/>
                        </a:rPr>
                        <a:t>Cada instituição pública que participa na plataforma de interoperabilidade como responsável pelo tratamento de dados.</a:t>
                      </a:r>
                      <a:endParaRPr lang="en-US" sz="1600" dirty="0">
                        <a:latin typeface="Georgia" panose="02040502050405020303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03032"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Resolução de conflitos entre Membros da Plataforma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6416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28336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92504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56672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320840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85008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49177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713345" algn="l" defTabSz="928336" rtl="0" eaLnBrk="1" latinLnBrk="0" hangingPunct="1">
                        <a:defRPr sz="1869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Negociação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directa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Mediação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 do </a:t>
                      </a: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Comité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Técnico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Decisão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600" dirty="0" err="1">
                          <a:latin typeface="Georgia" panose="02040502050405020303" pitchFamily="18" charset="0"/>
                        </a:rPr>
                        <a:t>Vinculativa</a:t>
                      </a:r>
                      <a:r>
                        <a:rPr lang="en-US" sz="1600" dirty="0">
                          <a:latin typeface="Georgia" panose="02040502050405020303" pitchFamily="18" charset="0"/>
                        </a:rPr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7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xmlns="" id="{F74CE44B-B4E1-924A-9A3F-DDB24A2CB466}"/>
              </a:ext>
            </a:extLst>
          </p:cNvPr>
          <p:cNvSpPr txBox="1">
            <a:spLocks/>
          </p:cNvSpPr>
          <p:nvPr/>
        </p:nvSpPr>
        <p:spPr>
          <a:xfrm>
            <a:off x="10099531" y="5695633"/>
            <a:ext cx="441498" cy="386231"/>
          </a:xfrm>
          <a:prstGeom prst="rect">
            <a:avLst/>
          </a:prstGeom>
        </p:spPr>
        <p:txBody>
          <a:bodyPr vert="horz" lIns="71471" tIns="35736" rIns="71471" bIns="35736" rtlCol="0" anchor="ctr"/>
          <a:lstStyle>
            <a:defPPr>
              <a:defRPr lang="pt-BR"/>
            </a:defPPr>
            <a:lvl1pPr marL="0" algn="r" defTabSz="993404" rtl="0" eaLnBrk="1" latinLnBrk="0" hangingPunct="1">
              <a:defRPr sz="16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9670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3404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0106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86808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3510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0212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6915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3617" algn="l" defTabSz="99340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934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ADBDA3E3-2FAA-9746-8E3F-11CF6B1B59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2678126" y="6419640"/>
            <a:ext cx="6730987" cy="367155"/>
          </a:xfrm>
          <a:prstGeom prst="rect">
            <a:avLst/>
          </a:prstGeom>
          <a:solidFill>
            <a:srgbClr val="EF0319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12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MS PGothic" panose="020B0600070205080204" pitchFamily="34" charset="-128"/>
                <a:cs typeface="+mn-cs"/>
              </a:rPr>
              <a:t>Instituto Nacional de Tecnologias de Informação e Comunicação (INTIC, IP)</a:t>
            </a:r>
          </a:p>
          <a:p>
            <a:pPr marL="0" marR="0" lvl="0" indent="0" algn="ct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12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MS PGothic" panose="020B0600070205080204" pitchFamily="34" charset="-128"/>
                <a:cs typeface="+mn-cs"/>
              </a:rPr>
              <a:t>www.intic.gov.mz  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xmlns="" id="{940628C0-7FB3-D541-BEA0-5649EB693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528" y="6419640"/>
            <a:ext cx="2190367" cy="365125"/>
          </a:xfrm>
        </p:spPr>
        <p:txBody>
          <a:bodyPr/>
          <a:lstStyle/>
          <a:p>
            <a:pPr marL="0" marR="0" lvl="0" indent="0" algn="r" defTabSz="928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E1B51E-C877-4DF7-B2EF-3FEF641759EF}" type="slidenum">
              <a:rPr kumimoji="0" lang="pt-BR" sz="121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28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371670-BBA3-0840-8D1C-361CF6DA48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395364"/>
            <a:ext cx="469364" cy="4757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11382" y="254584"/>
            <a:ext cx="8397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0513" indent="-290513"/>
            <a:r>
              <a:rPr lang="pt-PT" sz="2400" b="1" dirty="0">
                <a:solidFill>
                  <a:schemeClr val="accent3">
                    <a:lumMod val="50000"/>
                  </a:schemeClr>
                </a:solidFill>
              </a:rPr>
              <a:t>3. Enquadramento Jurídico do </a:t>
            </a:r>
            <a:r>
              <a:rPr lang="pt-PT" sz="2400" b="1" i="1" dirty="0">
                <a:solidFill>
                  <a:schemeClr val="accent3">
                    <a:lumMod val="50000"/>
                  </a:schemeClr>
                </a:solidFill>
              </a:rPr>
              <a:t>X-</a:t>
            </a:r>
            <a:r>
              <a:rPr lang="pt-PT" sz="2400" b="1" i="1" dirty="0" err="1">
                <a:solidFill>
                  <a:schemeClr val="accent3">
                    <a:lumMod val="50000"/>
                  </a:schemeClr>
                </a:solidFill>
              </a:rPr>
              <a:t>Road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</a:rPr>
              <a:t> de Moçambique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1103"/>
            <a:ext cx="12192000" cy="562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2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B51E-C877-4DF7-B2EF-3FEF641759EF}" type="slidenum">
              <a:rPr lang="pt-BR" smtClean="0"/>
              <a:pPr/>
              <a:t>9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5594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6DCEDDE-E36D-A04B-AFF7-755F29C808E8}"/>
              </a:ext>
            </a:extLst>
          </p:cNvPr>
          <p:cNvSpPr/>
          <p:nvPr/>
        </p:nvSpPr>
        <p:spPr>
          <a:xfrm>
            <a:off x="1041255" y="190323"/>
            <a:ext cx="595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1" kern="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. Visão Geral da Arquitectura Proposta [1/4]</a:t>
            </a:r>
          </a:p>
        </p:txBody>
      </p:sp>
    </p:spTree>
    <p:extLst>
      <p:ext uri="{BB962C8B-B14F-4D97-AF65-F5344CB8AC3E}">
        <p14:creationId xmlns:p14="http://schemas.microsoft.com/office/powerpoint/2010/main" val="54403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27289</TotalTime>
  <Words>2438</Words>
  <Application>Microsoft Office PowerPoint</Application>
  <PresentationFormat>Widescreen</PresentationFormat>
  <Paragraphs>314</Paragraphs>
  <Slides>25</Slides>
  <Notes>1</Notes>
  <HiddenSlides>1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25</vt:i4>
      </vt:variant>
    </vt:vector>
  </HeadingPairs>
  <TitlesOfParts>
    <vt:vector size="39" baseType="lpstr">
      <vt:lpstr>MS PGothic</vt:lpstr>
      <vt:lpstr>Arial</vt:lpstr>
      <vt:lpstr>Calibri</vt:lpstr>
      <vt:lpstr>Courier New</vt:lpstr>
      <vt:lpstr>Droid Sans Fallback</vt:lpstr>
      <vt:lpstr>Georgia</vt:lpstr>
      <vt:lpstr>Lohit Marathi</vt:lpstr>
      <vt:lpstr>StarSymbol</vt:lpstr>
      <vt:lpstr>Symbol</vt:lpstr>
      <vt:lpstr>Times New Roman</vt:lpstr>
      <vt:lpstr>Webdings</vt:lpstr>
      <vt:lpstr>Tema do Office</vt:lpstr>
      <vt:lpstr>Custom Design</vt:lpstr>
      <vt:lpstr>1_Tema do Office</vt:lpstr>
      <vt:lpstr>Apresentação do PowerPoint</vt:lpstr>
      <vt:lpstr> Objectivos da Apresentação </vt:lpstr>
      <vt:lpstr>Sumário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Onelio Zavala</dc:creator>
  <cp:lastModifiedBy>asus</cp:lastModifiedBy>
  <cp:revision>375</cp:revision>
  <cp:lastPrinted>2026-03-23T14:24:16Z</cp:lastPrinted>
  <dcterms:created xsi:type="dcterms:W3CDTF">2025-05-20T13:28:54Z</dcterms:created>
  <dcterms:modified xsi:type="dcterms:W3CDTF">2026-08-09T17:52:30Z</dcterms:modified>
</cp:coreProperties>
</file>